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56" r:id="rId1"/>
  </p:sldMasterIdLst>
  <p:notesMasterIdLst>
    <p:notesMasterId r:id="rId25"/>
  </p:notesMasterIdLst>
  <p:handoutMasterIdLst>
    <p:handoutMasterId r:id="rId26"/>
  </p:handoutMasterIdLst>
  <p:sldIdLst>
    <p:sldId id="273" r:id="rId2"/>
    <p:sldId id="294" r:id="rId3"/>
    <p:sldId id="301" r:id="rId4"/>
    <p:sldId id="296" r:id="rId5"/>
    <p:sldId id="302" r:id="rId6"/>
    <p:sldId id="303" r:id="rId7"/>
    <p:sldId id="304" r:id="rId8"/>
    <p:sldId id="305" r:id="rId9"/>
    <p:sldId id="306" r:id="rId10"/>
    <p:sldId id="309" r:id="rId11"/>
    <p:sldId id="315" r:id="rId12"/>
    <p:sldId id="310" r:id="rId13"/>
    <p:sldId id="314" r:id="rId14"/>
    <p:sldId id="312" r:id="rId15"/>
    <p:sldId id="316" r:id="rId16"/>
    <p:sldId id="318" r:id="rId17"/>
    <p:sldId id="313" r:id="rId18"/>
    <p:sldId id="317" r:id="rId19"/>
    <p:sldId id="320" r:id="rId20"/>
    <p:sldId id="322" r:id="rId21"/>
    <p:sldId id="323" r:id="rId22"/>
    <p:sldId id="324" r:id="rId23"/>
    <p:sldId id="285" r:id="rId24"/>
  </p:sldIdLst>
  <p:sldSz cx="12188825" cy="6858000"/>
  <p:notesSz cx="6858000" cy="9144000"/>
  <p:custDataLst>
    <p:tags r:id="rId27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063">
          <p15:clr>
            <a:srgbClr val="A4A3A4"/>
          </p15:clr>
        </p15:guide>
        <p15:guide id="2" orient="horz" pos="490">
          <p15:clr>
            <a:srgbClr val="A4A3A4"/>
          </p15:clr>
        </p15:guide>
        <p15:guide id="3" pos="3839">
          <p15:clr>
            <a:srgbClr val="A4A3A4"/>
          </p15:clr>
        </p15:guide>
        <p15:guide id="4" orient="horz" pos="14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00000"/>
    <a:srgbClr val="FBB03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119" autoAdjust="0"/>
    <p:restoredTop sz="96241"/>
  </p:normalViewPr>
  <p:slideViewPr>
    <p:cSldViewPr snapToGrid="0" snapToObjects="1">
      <p:cViewPr varScale="1">
        <p:scale>
          <a:sx n="134" d="100"/>
          <a:sy n="134" d="100"/>
        </p:scale>
        <p:origin x="1032" y="192"/>
      </p:cViewPr>
      <p:guideLst>
        <p:guide orient="horz" pos="4063"/>
        <p:guide orient="horz" pos="490"/>
        <p:guide pos="3839"/>
        <p:guide orient="horz" pos="142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 showGuides="1">
      <p:cViewPr varScale="1">
        <p:scale>
          <a:sx n="179" d="100"/>
          <a:sy n="179" d="100"/>
        </p:scale>
        <p:origin x="-6240" y="-7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gs" Target="tags/tag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2EE567-80D6-42C6-844A-F0F6714FC972}" type="datetimeFigureOut">
              <a:rPr lang="en-US" smtClean="0"/>
              <a:pPr/>
              <a:t>11/28/18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3C794B-268C-4A67-8C2B-68C4E4A2A78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09903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A3B128-E09D-491C-B840-DB8C264A8EFA}" type="datetimeFigureOut">
              <a:rPr lang="en-US" smtClean="0"/>
              <a:pPr/>
              <a:t>11/28/18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F2277D-4E65-471B-8FDC-312617F5EA8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2364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F2277D-4E65-471B-8FDC-312617F5EA89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3407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0138" cy="6856952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-3706" y="1303020"/>
            <a:ext cx="12192531" cy="1165860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182" y="-2359"/>
            <a:ext cx="417909" cy="685750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641182" y="1463975"/>
            <a:ext cx="10918220" cy="492443"/>
          </a:xfrm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dobe Clean Light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641182" y="1990491"/>
            <a:ext cx="10918220" cy="328295"/>
          </a:xfr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2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5441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882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324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765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207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648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090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531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5374270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ck - Bottom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5"/>
          <p:cNvSpPr>
            <a:spLocks noChangeArrowheads="1"/>
          </p:cNvSpPr>
          <p:nvPr userDrawn="1"/>
        </p:nvSpPr>
        <p:spPr bwMode="auto">
          <a:xfrm>
            <a:off x="0" y="0"/>
            <a:ext cx="12188825" cy="6442364"/>
          </a:xfrm>
          <a:prstGeom prst="rect">
            <a:avLst/>
          </a:prstGeom>
          <a:solidFill>
            <a:schemeClr val="tx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 defTabSz="825500"/>
            <a:endParaRPr lang="en-US" sz="3600">
              <a:solidFill>
                <a:srgbClr val="FFFFFF"/>
              </a:solidFill>
              <a:latin typeface="+mj-lt"/>
              <a:ea typeface="+mj-ea"/>
              <a:cs typeface="+mj-cs"/>
              <a:sym typeface="Helvetica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8D6CA-D4AF-4FDC-9641-A8569C957DEB}" type="datetime1">
              <a:rPr lang="en-US" smtClean="0"/>
              <a:pPr/>
              <a:t>11/28/18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30275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ck - No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>
            <a:spLocks noChangeArrowheads="1"/>
          </p:cNvSpPr>
          <p:nvPr userDrawn="1"/>
        </p:nvSpPr>
        <p:spPr bwMode="auto">
          <a:xfrm>
            <a:off x="0" y="0"/>
            <a:ext cx="12188825" cy="6858000"/>
          </a:xfrm>
          <a:prstGeom prst="rect">
            <a:avLst/>
          </a:prstGeom>
          <a:solidFill>
            <a:schemeClr val="tx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 defTabSz="825500"/>
            <a:endParaRPr lang="en-US" sz="3600">
              <a:solidFill>
                <a:srgbClr val="FFFFFF"/>
              </a:solidFill>
              <a:latin typeface="+mj-lt"/>
              <a:ea typeface="+mj-ea"/>
              <a:cs typeface="+mj-cs"/>
              <a:sym typeface="Helvetica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8D6CA-D4AF-4FDC-9641-A8569C957DEB}" type="datetime1">
              <a:rPr lang="en-US" smtClean="0"/>
              <a:pPr/>
              <a:t>11/28/18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‹#›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6697" y="6528875"/>
            <a:ext cx="187408" cy="258055"/>
          </a:xfrm>
          <a:prstGeom prst="rect">
            <a:avLst/>
          </a:prstGeom>
        </p:spPr>
      </p:pic>
      <p:sp>
        <p:nvSpPr>
          <p:cNvPr id="10" name="Rectangle 21"/>
          <p:cNvSpPr>
            <a:spLocks noChangeArrowheads="1"/>
          </p:cNvSpPr>
          <p:nvPr userDrawn="1"/>
        </p:nvSpPr>
        <p:spPr bwMode="auto">
          <a:xfrm>
            <a:off x="304720" y="6487239"/>
            <a:ext cx="5181679" cy="1077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anchor="b">
            <a:spAutoFit/>
          </a:bodyPr>
          <a:lstStyle/>
          <a:p>
            <a:r>
              <a:rPr lang="en-US" sz="700" dirty="0">
                <a:solidFill>
                  <a:srgbClr val="FFFFFF"/>
                </a:solidFill>
                <a:latin typeface="Adobe Clean" pitchFamily="-111" charset="0"/>
              </a:rPr>
              <a:t>© 2018 Adobe Systems Incorporated.  All Rights Reserved.  Adobe Confidential.</a:t>
            </a:r>
          </a:p>
        </p:txBody>
      </p:sp>
    </p:spTree>
    <p:extLst>
      <p:ext uri="{BB962C8B-B14F-4D97-AF65-F5344CB8AC3E}">
        <p14:creationId xmlns:p14="http://schemas.microsoft.com/office/powerpoint/2010/main" val="6980176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y 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>
            <a:spLocks noChangeArrowheads="1"/>
          </p:cNvSpPr>
          <p:nvPr userDrawn="1"/>
        </p:nvSpPr>
        <p:spPr bwMode="auto">
          <a:xfrm>
            <a:off x="0" y="0"/>
            <a:ext cx="12188825" cy="6858000"/>
          </a:xfrm>
          <a:prstGeom prst="rect">
            <a:avLst/>
          </a:prstGeom>
          <a:solidFill>
            <a:srgbClr val="5D676A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 defTabSz="825500"/>
            <a:endParaRPr lang="en-US" sz="3600">
              <a:solidFill>
                <a:srgbClr val="FFFFFF"/>
              </a:solidFill>
              <a:latin typeface="+mj-lt"/>
              <a:ea typeface="+mj-ea"/>
              <a:cs typeface="+mj-cs"/>
              <a:sym typeface="Helvetica Light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7967" y="2449523"/>
            <a:ext cx="1412888" cy="1945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3788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6522" y="2447346"/>
            <a:ext cx="1414469" cy="1947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9905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-3706" y="1303020"/>
            <a:ext cx="12192531" cy="1165860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641182" y="1463975"/>
            <a:ext cx="10918220" cy="492443"/>
          </a:xfrm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dobe Clean Light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641182" y="1993392"/>
            <a:ext cx="10918220" cy="328295"/>
          </a:xfr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2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5441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882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324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765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207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648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090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531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182" y="-2359"/>
            <a:ext cx="417909" cy="68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0982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White - Top &amp; Bottom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8D6CA-D4AF-4FDC-9641-A8569C957DEB}" type="datetime1">
              <a:rPr lang="en-US" smtClean="0"/>
              <a:pPr/>
              <a:t>11/28/18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85348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White - Bottom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2002" cy="64420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8D6CA-D4AF-4FDC-9641-A8569C957DEB}" type="datetime1">
              <a:rPr lang="en-US" smtClean="0"/>
              <a:pPr/>
              <a:t>11/28/18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White - No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lang="en-US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3B8D6CA-D4AF-4FDC-9641-A8569C957DEB}" type="datetime1">
              <a:rPr lang="en-US" smtClean="0"/>
              <a:pPr/>
              <a:t>11/28/18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lang="en-US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ctr"/>
            <a:fld id="{90156F56-D5AE-4C6F-B826-C69D1BC521BB}" type="slidenum">
              <a:rPr lang="en-US" smtClean="0"/>
              <a:pPr algn="ctr"/>
              <a:t>‹#›</a:t>
            </a:fld>
            <a:endParaRPr lang="en-US" dirty="0"/>
          </a:p>
        </p:txBody>
      </p:sp>
      <p:sp>
        <p:nvSpPr>
          <p:cNvPr id="9" name="Rectangle 21"/>
          <p:cNvSpPr>
            <a:spLocks noChangeArrowheads="1"/>
          </p:cNvSpPr>
          <p:nvPr userDrawn="1"/>
        </p:nvSpPr>
        <p:spPr bwMode="auto">
          <a:xfrm>
            <a:off x="304720" y="6487239"/>
            <a:ext cx="5181679" cy="1077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anchor="b">
            <a:spAutoFit/>
          </a:bodyPr>
          <a:lstStyle/>
          <a:p>
            <a:r>
              <a:rPr lang="en-US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Adobe Clean" pitchFamily="-111" charset="0"/>
              </a:rPr>
              <a:t>© 2018 Adobe Systems Incorporated.  All Rights Reserved.  Adobe Confidential.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6697" y="6528875"/>
            <a:ext cx="187408" cy="258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7830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Gray - Top &amp; Bottom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5"/>
          <p:cNvSpPr>
            <a:spLocks noChangeArrowheads="1"/>
          </p:cNvSpPr>
          <p:nvPr userDrawn="1"/>
        </p:nvSpPr>
        <p:spPr bwMode="auto">
          <a:xfrm>
            <a:off x="0" y="225630"/>
            <a:ext cx="12188825" cy="6216734"/>
          </a:xfrm>
          <a:prstGeom prst="rect">
            <a:avLst/>
          </a:prstGeom>
          <a:solidFill>
            <a:srgbClr val="5D676A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 defTabSz="825500"/>
            <a:endParaRPr lang="en-US" sz="3600">
              <a:solidFill>
                <a:srgbClr val="FFFFFF"/>
              </a:solidFill>
              <a:latin typeface="+mj-lt"/>
              <a:ea typeface="+mj-ea"/>
              <a:cs typeface="+mj-cs"/>
              <a:sym typeface="Helvetica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8D6CA-D4AF-4FDC-9641-A8569C957DEB}" type="datetime1">
              <a:rPr lang="en-US" smtClean="0"/>
              <a:pPr/>
              <a:t>11/28/18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51468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Gray - Bottom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0"/>
            <a:ext cx="12192002" cy="6442076"/>
          </a:xfrm>
          <a:prstGeom prst="rect">
            <a:avLst/>
          </a:prstGeom>
          <a:solidFill>
            <a:srgbClr val="5D67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8D6CA-D4AF-4FDC-9641-A8569C957DEB}" type="datetime1">
              <a:rPr lang="en-US" smtClean="0"/>
              <a:pPr/>
              <a:t>11/28/18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57237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Gray - No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>
            <a:spLocks noChangeArrowheads="1"/>
          </p:cNvSpPr>
          <p:nvPr userDrawn="1"/>
        </p:nvSpPr>
        <p:spPr bwMode="auto">
          <a:xfrm>
            <a:off x="0" y="0"/>
            <a:ext cx="12188825" cy="6858000"/>
          </a:xfrm>
          <a:prstGeom prst="rect">
            <a:avLst/>
          </a:prstGeom>
          <a:solidFill>
            <a:srgbClr val="5D676A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 defTabSz="825500"/>
            <a:endParaRPr lang="en-US" sz="3600">
              <a:solidFill>
                <a:srgbClr val="FFFFFF"/>
              </a:solidFill>
              <a:latin typeface="+mj-lt"/>
              <a:ea typeface="+mj-ea"/>
              <a:cs typeface="+mj-cs"/>
              <a:sym typeface="Helvetica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8D6CA-D4AF-4FDC-9641-A8569C957DEB}" type="datetime1">
              <a:rPr lang="en-US" smtClean="0"/>
              <a:pPr/>
              <a:t>11/28/18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‹#›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6697" y="6528875"/>
            <a:ext cx="187408" cy="258055"/>
          </a:xfrm>
          <a:prstGeom prst="rect">
            <a:avLst/>
          </a:prstGeom>
        </p:spPr>
      </p:pic>
      <p:sp>
        <p:nvSpPr>
          <p:cNvPr id="10" name="Rectangle 21"/>
          <p:cNvSpPr>
            <a:spLocks noChangeArrowheads="1"/>
          </p:cNvSpPr>
          <p:nvPr userDrawn="1"/>
        </p:nvSpPr>
        <p:spPr bwMode="auto">
          <a:xfrm>
            <a:off x="304720" y="6487239"/>
            <a:ext cx="5181679" cy="1077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anchor="b">
            <a:spAutoFit/>
          </a:bodyPr>
          <a:lstStyle/>
          <a:p>
            <a:r>
              <a:rPr lang="en-US" sz="700" dirty="0">
                <a:solidFill>
                  <a:srgbClr val="FFFFFF"/>
                </a:solidFill>
                <a:latin typeface="Adobe Clean" pitchFamily="-111" charset="0"/>
              </a:rPr>
              <a:t>© 2018 Adobe Systems Incorporated.  All Rights Reserved.  Adobe Confidential.</a:t>
            </a:r>
          </a:p>
        </p:txBody>
      </p:sp>
    </p:spTree>
    <p:extLst>
      <p:ext uri="{BB962C8B-B14F-4D97-AF65-F5344CB8AC3E}">
        <p14:creationId xmlns:p14="http://schemas.microsoft.com/office/powerpoint/2010/main" val="833999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ck - Top &amp; Bottom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5"/>
          <p:cNvSpPr>
            <a:spLocks noChangeArrowheads="1"/>
          </p:cNvSpPr>
          <p:nvPr userDrawn="1"/>
        </p:nvSpPr>
        <p:spPr bwMode="auto">
          <a:xfrm>
            <a:off x="0" y="225630"/>
            <a:ext cx="12188825" cy="6216734"/>
          </a:xfrm>
          <a:prstGeom prst="rect">
            <a:avLst/>
          </a:prstGeom>
          <a:solidFill>
            <a:schemeClr val="tx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 defTabSz="825500"/>
            <a:endParaRPr lang="en-US" sz="3600">
              <a:solidFill>
                <a:srgbClr val="FFFFFF"/>
              </a:solidFill>
              <a:latin typeface="+mj-lt"/>
              <a:ea typeface="+mj-ea"/>
              <a:cs typeface="+mj-cs"/>
              <a:sym typeface="Helvetica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8D6CA-D4AF-4FDC-9641-A8569C957DEB}" type="datetime1">
              <a:rPr lang="en-US" smtClean="0"/>
              <a:pPr/>
              <a:t>11/28/18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19321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20"/>
          <a:stretch/>
        </p:blipFill>
        <p:spPr>
          <a:xfrm>
            <a:off x="-63" y="858"/>
            <a:ext cx="12188949" cy="6863768"/>
          </a:xfrm>
          <a:prstGeom prst="rect">
            <a:avLst/>
          </a:prstGeom>
        </p:spPr>
      </p:pic>
      <p:sp>
        <p:nvSpPr>
          <p:cNvPr id="17" name="Rectangle 16"/>
          <p:cNvSpPr/>
          <p:nvPr userDrawn="1"/>
        </p:nvSpPr>
        <p:spPr bwMode="auto">
          <a:xfrm>
            <a:off x="-1" y="6442911"/>
            <a:ext cx="12188826" cy="415089"/>
          </a:xfrm>
          <a:prstGeom prst="rect">
            <a:avLst/>
          </a:prstGeom>
          <a:gradFill>
            <a:gsLst>
              <a:gs pos="49000">
                <a:schemeClr val="tx1">
                  <a:alpha val="20000"/>
                </a:schemeClr>
              </a:gs>
              <a:gs pos="0">
                <a:schemeClr val="tx1">
                  <a:alpha val="26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829" tIns="54414" rIns="108829" bIns="54414" anchor="ctr"/>
          <a:lstStyle/>
          <a:p>
            <a:pPr algn="ctr"/>
            <a:endParaRPr lang="en-US" b="0" i="0" u="none">
              <a:solidFill>
                <a:srgbClr val="FFFFFF"/>
              </a:solidFill>
              <a:ea typeface="ＭＳ Ｐゴシック" pitchFamily="-111" charset="-128"/>
            </a:endParaRPr>
          </a:p>
        </p:txBody>
      </p:sp>
      <p:sp>
        <p:nvSpPr>
          <p:cNvPr id="12" name="Rectangle 5"/>
          <p:cNvSpPr>
            <a:spLocks noChangeArrowheads="1"/>
          </p:cNvSpPr>
          <p:nvPr userDrawn="1"/>
        </p:nvSpPr>
        <p:spPr bwMode="auto">
          <a:xfrm>
            <a:off x="0" y="225630"/>
            <a:ext cx="12188825" cy="6216734"/>
          </a:xfrm>
          <a:prstGeom prst="rect">
            <a:avLst/>
          </a:prstGeom>
          <a:solidFill>
            <a:schemeClr val="bg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 defTabSz="825500"/>
            <a:endParaRPr lang="en-US" sz="3600">
              <a:solidFill>
                <a:srgbClr val="FFFFFF"/>
              </a:solidFill>
              <a:latin typeface="+mj-lt"/>
              <a:ea typeface="+mj-ea"/>
              <a:cs typeface="+mj-cs"/>
              <a:sym typeface="Helvetica Light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6697" y="6528875"/>
            <a:ext cx="187408" cy="258055"/>
          </a:xfrm>
          <a:prstGeom prst="rect">
            <a:avLst/>
          </a:prstGeom>
        </p:spPr>
      </p:pic>
      <p:sp>
        <p:nvSpPr>
          <p:cNvPr id="9" name="Rectangle 21"/>
          <p:cNvSpPr>
            <a:spLocks noChangeArrowheads="1"/>
          </p:cNvSpPr>
          <p:nvPr userDrawn="1"/>
        </p:nvSpPr>
        <p:spPr bwMode="auto">
          <a:xfrm>
            <a:off x="304720" y="6487239"/>
            <a:ext cx="5181679" cy="1077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anchor="b">
            <a:spAutoFit/>
          </a:bodyPr>
          <a:lstStyle/>
          <a:p>
            <a:r>
              <a:rPr lang="en-US" sz="700" dirty="0">
                <a:solidFill>
                  <a:srgbClr val="FFFFFF"/>
                </a:solidFill>
                <a:latin typeface="Adobe Clean" pitchFamily="-111" charset="0"/>
              </a:rPr>
              <a:t>© 2018 Adobe Systems Incorporated.  All Rights Reserved.  Adobe Confidential.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586545" y="6629400"/>
            <a:ext cx="1015735" cy="168274"/>
          </a:xfrm>
          <a:prstGeom prst="rect">
            <a:avLst/>
          </a:prstGeom>
        </p:spPr>
        <p:txBody>
          <a:bodyPr vert="horz" lIns="108829" tIns="54414" rIns="108829" bIns="54414" rtlCol="0" anchor="ctr"/>
          <a:lstStyle>
            <a:lvl1pPr algn="ctr">
              <a:defRPr sz="800">
                <a:solidFill>
                  <a:schemeClr val="bg1"/>
                </a:solidFill>
              </a:defRPr>
            </a:lvl1pPr>
          </a:lstStyle>
          <a:p>
            <a:fld id="{3AB78257-7A7E-4BBC-BB44-767E213B120F}" type="datetime1">
              <a:rPr lang="en-US" smtClean="0"/>
              <a:pPr/>
              <a:t>11/28/18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1441" y="6629400"/>
            <a:ext cx="5203530" cy="168274"/>
          </a:xfrm>
          <a:prstGeom prst="rect">
            <a:avLst/>
          </a:prstGeom>
        </p:spPr>
        <p:txBody>
          <a:bodyPr vert="horz" lIns="0" tIns="54414" rIns="108829" bIns="54414" rtlCol="0" anchor="ctr"/>
          <a:lstStyle>
            <a:lvl1pPr algn="l">
              <a:defRPr sz="8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586545" y="6477000"/>
            <a:ext cx="1015735" cy="168274"/>
          </a:xfrm>
          <a:prstGeom prst="rect">
            <a:avLst/>
          </a:prstGeom>
        </p:spPr>
        <p:txBody>
          <a:bodyPr vert="horz" lIns="108829" tIns="54414" rIns="108829" bIns="54414" rtlCol="0"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pPr algn="ctr"/>
            <a:fld id="{90156F56-D5AE-4C6F-B826-C69D1BC521BB}" type="slidenum">
              <a:rPr lang="en-US" smtClean="0"/>
              <a:pPr algn="ctr"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721" y="287507"/>
            <a:ext cx="11579384" cy="593725"/>
          </a:xfrm>
          <a:prstGeom prst="rect">
            <a:avLst/>
          </a:prstGeom>
        </p:spPr>
        <p:txBody>
          <a:bodyPr vert="horz" lIns="108829" tIns="54414" rIns="108829" bIns="54414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721" y="1143000"/>
            <a:ext cx="11579384" cy="5029200"/>
          </a:xfrm>
          <a:prstGeom prst="rect">
            <a:avLst/>
          </a:prstGeom>
        </p:spPr>
        <p:txBody>
          <a:bodyPr vert="horz" lIns="108829" tIns="54414" rIns="108829" bIns="54414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 14"/>
          <p:cNvSpPr/>
          <p:nvPr userDrawn="1"/>
        </p:nvSpPr>
        <p:spPr bwMode="auto">
          <a:xfrm rot="10800000">
            <a:off x="-1" y="-1"/>
            <a:ext cx="12188826" cy="225424"/>
          </a:xfrm>
          <a:prstGeom prst="rect">
            <a:avLst/>
          </a:prstGeom>
          <a:gradFill>
            <a:gsLst>
              <a:gs pos="49000">
                <a:schemeClr val="tx1">
                  <a:alpha val="0"/>
                </a:schemeClr>
              </a:gs>
              <a:gs pos="0">
                <a:schemeClr val="tx1">
                  <a:alpha val="26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829" tIns="54414" rIns="108829" bIns="54414" anchor="ctr"/>
          <a:lstStyle/>
          <a:p>
            <a:pPr algn="ctr"/>
            <a:endParaRPr lang="en-US" b="0" i="0" u="none">
              <a:solidFill>
                <a:srgbClr val="FFFFFF"/>
              </a:solidFill>
              <a:ea typeface="ＭＳ Ｐゴシック" pitchFamily="-111" charset="-128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77" r:id="rId2"/>
    <p:sldLayoutId id="2147483678" r:id="rId3"/>
    <p:sldLayoutId id="2147483658" r:id="rId4"/>
    <p:sldLayoutId id="2147483681" r:id="rId5"/>
    <p:sldLayoutId id="2147483679" r:id="rId6"/>
    <p:sldLayoutId id="2147483675" r:id="rId7"/>
    <p:sldLayoutId id="2147483682" r:id="rId8"/>
    <p:sldLayoutId id="2147483680" r:id="rId9"/>
    <p:sldLayoutId id="2147483676" r:id="rId10"/>
    <p:sldLayoutId id="2147483683" r:id="rId11"/>
    <p:sldLayoutId id="2147483685" r:id="rId12"/>
    <p:sldLayoutId id="2147483686" r:id="rId13"/>
  </p:sldLayoutIdLst>
  <p:hf hdr="0" ftr="0" dt="0"/>
  <p:txStyles>
    <p:titleStyle>
      <a:lvl1pPr algn="l" defTabSz="1088291" rtl="0" eaLnBrk="1" latinLnBrk="0" hangingPunct="1">
        <a:spcBef>
          <a:spcPct val="0"/>
        </a:spcBef>
        <a:buNone/>
        <a:defRPr sz="3200" b="0" i="0" u="none" kern="1200">
          <a:solidFill>
            <a:schemeClr val="tx1">
              <a:lumMod val="75000"/>
              <a:lumOff val="25000"/>
            </a:schemeClr>
          </a:solidFill>
          <a:latin typeface="Adobe Clean Light" pitchFamily="34" charset="0"/>
          <a:ea typeface="+mj-ea"/>
          <a:cs typeface="+mj-cs"/>
        </a:defRPr>
      </a:lvl1pPr>
    </p:titleStyle>
    <p:bodyStyle>
      <a:lvl1pPr marL="274638" indent="-265113" algn="l" defTabSz="1088291" rtl="0" eaLnBrk="1" latinLnBrk="0" hangingPunct="1">
        <a:spcBef>
          <a:spcPts val="714"/>
        </a:spcBef>
        <a:buClr>
          <a:schemeClr val="bg1">
            <a:lumMod val="50000"/>
          </a:schemeClr>
        </a:buClr>
        <a:buSzPct val="70000"/>
        <a:buFont typeface="Wingdings" pitchFamily="2" charset="2"/>
        <a:buChar char="§"/>
        <a:defRPr sz="2400" kern="1200">
          <a:solidFill>
            <a:schemeClr val="tx1"/>
          </a:solidFill>
          <a:latin typeface="Adobe Clean Light" pitchFamily="34" charset="0"/>
          <a:ea typeface="+mn-ea"/>
          <a:cs typeface="+mn-cs"/>
        </a:defRPr>
      </a:lvl1pPr>
      <a:lvl2pPr marL="551703" indent="-275852" algn="l" defTabSz="1088291" rtl="0" eaLnBrk="1" latinLnBrk="0" hangingPunct="1">
        <a:spcBef>
          <a:spcPts val="714"/>
        </a:spcBef>
        <a:buClr>
          <a:schemeClr val="bg1">
            <a:lumMod val="50000"/>
          </a:schemeClr>
        </a:buClr>
        <a:buSzPct val="70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51979" indent="-200276" algn="l" defTabSz="1088291" rtl="0" eaLnBrk="1" latinLnBrk="0" hangingPunct="1">
        <a:spcBef>
          <a:spcPts val="714"/>
        </a:spcBef>
        <a:buClr>
          <a:schemeClr val="bg1">
            <a:lumMod val="50000"/>
          </a:schemeClr>
        </a:buClr>
        <a:buSzPct val="70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950366" indent="-198387" algn="l" defTabSz="1088291" rtl="0" eaLnBrk="1" latinLnBrk="0" hangingPunct="1">
        <a:spcBef>
          <a:spcPts val="714"/>
        </a:spcBef>
        <a:buClr>
          <a:schemeClr val="bg1">
            <a:lumMod val="50000"/>
          </a:schemeClr>
        </a:buClr>
        <a:buSzPct val="70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088291" indent="-137926" algn="l" defTabSz="1088291" rtl="0" eaLnBrk="1" latinLnBrk="0" hangingPunct="1">
        <a:spcBef>
          <a:spcPts val="714"/>
        </a:spcBef>
        <a:buClr>
          <a:schemeClr val="bg1">
            <a:lumMod val="50000"/>
          </a:schemeClr>
        </a:buClr>
        <a:buSzPct val="70000"/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992799" indent="-272073" algn="l" defTabSz="1088291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536944" indent="-272073" algn="l" defTabSz="1088291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081089" indent="-272073" algn="l" defTabSz="1088291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625235" indent="-272073" algn="l" defTabSz="1088291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88291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44145" algn="l" defTabSz="1088291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88291" algn="l" defTabSz="1088291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32436" algn="l" defTabSz="1088291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176581" algn="l" defTabSz="1088291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720726" algn="l" defTabSz="1088291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264872" algn="l" defTabSz="1088291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809017" algn="l" defTabSz="1088291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353162" algn="l" defTabSz="1088291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6.png"/><Relationship Id="rId4" Type="http://schemas.openxmlformats.org/officeDocument/2006/relationships/image" Target="../media/image4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641182" y="1433199"/>
            <a:ext cx="10918220" cy="553998"/>
          </a:xfrm>
        </p:spPr>
        <p:txBody>
          <a:bodyPr/>
          <a:lstStyle/>
          <a:p>
            <a:r>
              <a:rPr lang="en-IN" sz="1800" b="1" dirty="0"/>
              <a:t>GENERATING AND PROVIDING AUGMENTED REALITY REPRESENTATIONS OF RECOMMENDED PRODUCTS BASED ON STYLE COMPATIBILITY AND STYLE SIMILARITY IN RELATION TO REAL-WORLD SURROUNDINGS</a:t>
            </a:r>
            <a:endParaRPr lang="en-US" sz="1800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Kumar Ayush | Senior Member of Technical Staff</a:t>
            </a:r>
          </a:p>
        </p:txBody>
      </p:sp>
    </p:spTree>
    <p:extLst>
      <p:ext uri="{BB962C8B-B14F-4D97-AF65-F5344CB8AC3E}">
        <p14:creationId xmlns:p14="http://schemas.microsoft.com/office/powerpoint/2010/main" val="1778977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3E5711-800B-B043-9C47-DE8A461943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10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B2334A-4A1C-C041-AE1F-DA966E787CB8}"/>
              </a:ext>
            </a:extLst>
          </p:cNvPr>
          <p:cNvSpPr txBox="1"/>
          <p:nvPr/>
        </p:nvSpPr>
        <p:spPr>
          <a:xfrm>
            <a:off x="304721" y="1014889"/>
            <a:ext cx="29819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Adobe Clean Light" panose="020B0303020404020204" pitchFamily="34" charset="0"/>
              </a:rPr>
              <a:t>Step 1: </a:t>
            </a:r>
            <a:r>
              <a:rPr lang="en-IN" sz="2000" b="1" dirty="0">
                <a:latin typeface="Adobe Clean Light" panose="020B0303020404020204" pitchFamily="34" charset="0"/>
              </a:rPr>
              <a:t>Viewpoint Selection</a:t>
            </a:r>
            <a:endParaRPr lang="en-US" sz="2000" b="1" dirty="0">
              <a:latin typeface="Adobe Clean Light" panose="020B0303020404020204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CC3C27E-270D-674B-BA0E-0D10256BC6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721" y="287507"/>
            <a:ext cx="11579384" cy="593725"/>
          </a:xfrm>
        </p:spPr>
        <p:txBody>
          <a:bodyPr/>
          <a:lstStyle/>
          <a:p>
            <a:br>
              <a:rPr lang="en-US" sz="2000" dirty="0"/>
            </a:br>
            <a:br>
              <a:rPr lang="en-US" sz="2000" dirty="0"/>
            </a:br>
            <a:r>
              <a:rPr lang="en-US" sz="2100" b="1" dirty="0"/>
              <a:t>PART II </a:t>
            </a:r>
            <a:r>
              <a:rPr lang="en-US" sz="2100" dirty="0"/>
              <a:t>- </a:t>
            </a:r>
            <a:r>
              <a:rPr lang="en-IN" sz="2100" dirty="0"/>
              <a:t>Recommending Products Based on </a:t>
            </a:r>
            <a:r>
              <a:rPr lang="en-IN" sz="2100" b="1" dirty="0"/>
              <a:t>STYLE SIMILARITY </a:t>
            </a:r>
            <a:r>
              <a:rPr lang="en-IN" sz="2100" dirty="0"/>
              <a:t>in relation to Real-World Surroundings</a:t>
            </a:r>
            <a:br>
              <a:rPr lang="en-US" sz="2100" dirty="0"/>
            </a:br>
            <a:endParaRPr lang="en-US" sz="2100" b="1" dirty="0"/>
          </a:p>
        </p:txBody>
      </p:sp>
      <p:pic>
        <p:nvPicPr>
          <p:cNvPr id="7170" name="Picture 2" descr="https://lh3.googleusercontent.com/9RL2CYoiknUuXyO6-JE7PWYHgzpDF821b4RS_bSwiqn1-ixC8qFZB3qpi_KS7F4V7thxyRGI5B_31dX3qTaZx2MBaThy0bgptQNcPtKuWhdbsCH0wc45dQXD4YFSQx3SMCIpZXSs">
            <a:extLst>
              <a:ext uri="{FF2B5EF4-FFF2-40B4-BE49-F238E27FC236}">
                <a16:creationId xmlns:a16="http://schemas.microsoft.com/office/drawing/2014/main" id="{9FC38F1C-9F9E-5949-BD12-3EA3BF2C13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591" y="1870016"/>
            <a:ext cx="5153531" cy="321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https://lh4.googleusercontent.com/jfO2u-K89grYRzb1ktjlyEw2eK-cEmIdoYEnkmvAuiP77qnAmhPtMjIMy-BqG73WAI_xNvz3Ae_3AWRhJx0H_lvr7zLa2HoIHW2SMbt5k69-6suuYbLYmM59j8W_ildUGLtuFMtI">
            <a:extLst>
              <a:ext uri="{FF2B5EF4-FFF2-40B4-BE49-F238E27FC236}">
                <a16:creationId xmlns:a16="http://schemas.microsoft.com/office/drawing/2014/main" id="{C33E4E46-FE61-6F4B-8B28-61A6BCD90D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576" y="1870015"/>
            <a:ext cx="5124674" cy="321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F44C3E6-C534-4E48-9352-F9EC2547E2EA}"/>
              </a:ext>
            </a:extLst>
          </p:cNvPr>
          <p:cNvSpPr/>
          <p:nvPr/>
        </p:nvSpPr>
        <p:spPr>
          <a:xfrm>
            <a:off x="1812048" y="5098320"/>
            <a:ext cx="261543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600" dirty="0">
                <a:solidFill>
                  <a:srgbClr val="000000"/>
                </a:solidFill>
                <a:latin typeface="Adobe Clean Light" panose="020B0303020404020204" pitchFamily="34" charset="0"/>
              </a:rPr>
              <a:t>Screenshot of AR app session</a:t>
            </a:r>
          </a:p>
          <a:p>
            <a:pPr algn="ctr"/>
            <a:r>
              <a:rPr lang="en-IN" sz="1600" dirty="0">
                <a:solidFill>
                  <a:srgbClr val="000000"/>
                </a:solidFill>
                <a:latin typeface="Adobe Clean Light" panose="020B0303020404020204" pitchFamily="34" charset="0"/>
              </a:rPr>
              <a:t>(orange coffee table is virtual)</a:t>
            </a:r>
            <a:endParaRPr lang="en-US" sz="1600" dirty="0">
              <a:latin typeface="Adobe Clean Light" panose="020B0303020404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42B653D-DCD1-3C41-9C5A-9BB9CBCC41AB}"/>
              </a:ext>
            </a:extLst>
          </p:cNvPr>
          <p:cNvSpPr/>
          <p:nvPr/>
        </p:nvSpPr>
        <p:spPr>
          <a:xfrm>
            <a:off x="7388827" y="5247327"/>
            <a:ext cx="241490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600" dirty="0">
                <a:solidFill>
                  <a:srgbClr val="000000"/>
                </a:solidFill>
                <a:latin typeface="Adobe Clean Light" panose="020B0303020404020204" pitchFamily="34" charset="0"/>
              </a:rPr>
              <a:t>Camera frame of viewpoint</a:t>
            </a:r>
            <a:endParaRPr lang="en-US" sz="1600" dirty="0">
              <a:latin typeface="Adobe Clean Light" panose="020B03030204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16286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3E5711-800B-B043-9C47-DE8A461943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11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CC3C27E-270D-674B-BA0E-0D10256BC6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721" y="287507"/>
            <a:ext cx="11579384" cy="593725"/>
          </a:xfrm>
        </p:spPr>
        <p:txBody>
          <a:bodyPr/>
          <a:lstStyle/>
          <a:p>
            <a:br>
              <a:rPr lang="en-US" sz="2000" dirty="0"/>
            </a:br>
            <a:br>
              <a:rPr lang="en-US" sz="2000" dirty="0"/>
            </a:br>
            <a:r>
              <a:rPr lang="en-US" sz="2100" b="1" dirty="0"/>
              <a:t>PART II </a:t>
            </a:r>
            <a:r>
              <a:rPr lang="en-US" sz="2100" dirty="0"/>
              <a:t>- </a:t>
            </a:r>
            <a:r>
              <a:rPr lang="en-IN" sz="2100" dirty="0"/>
              <a:t>Recommending Products Based on </a:t>
            </a:r>
            <a:r>
              <a:rPr lang="en-IN" sz="2100" b="1" dirty="0"/>
              <a:t>STYLE SIMILARITY </a:t>
            </a:r>
            <a:r>
              <a:rPr lang="en-IN" sz="2100" dirty="0"/>
              <a:t>in relation to Real-World Surroundings</a:t>
            </a:r>
            <a:br>
              <a:rPr lang="en-US" sz="2100" dirty="0"/>
            </a:br>
            <a:endParaRPr lang="en-US" sz="21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2299D4F-CF34-424C-BAEA-3B020BCC0311}"/>
              </a:ext>
            </a:extLst>
          </p:cNvPr>
          <p:cNvSpPr txBox="1"/>
          <p:nvPr/>
        </p:nvSpPr>
        <p:spPr>
          <a:xfrm>
            <a:off x="304721" y="1038871"/>
            <a:ext cx="30412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Adobe Clean Light" panose="020B0303020404020204" pitchFamily="34" charset="0"/>
              </a:rPr>
              <a:t>Step 2: </a:t>
            </a:r>
            <a:r>
              <a:rPr lang="en-IN" sz="2000" b="1" dirty="0">
                <a:latin typeface="Adobe Clean Light" panose="020B0303020404020204" pitchFamily="34" charset="0"/>
              </a:rPr>
              <a:t>Object Identification</a:t>
            </a:r>
            <a:endParaRPr lang="en-US" sz="2000" b="1" dirty="0">
              <a:latin typeface="Adobe Clean Light" panose="020B0303020404020204" pitchFamily="34" charset="0"/>
            </a:endParaRPr>
          </a:p>
        </p:txBody>
      </p:sp>
      <p:pic>
        <p:nvPicPr>
          <p:cNvPr id="7174" name="Picture 6" descr="https://lh4.googleusercontent.com/ac1C0Q0Lqtx-He805ezIJQqgDb_B5oafvVQy5fLvqoY1LN-GJuZ-55oWsOuFf7eZisL_Qzq5cTR1E23Y1MRMCIai4apgsxkrwQ9mfyUq5qgjavs-UGrj2mlKgMUXBCKljQBKZdEU">
            <a:extLst>
              <a:ext uri="{FF2B5EF4-FFF2-40B4-BE49-F238E27FC236}">
                <a16:creationId xmlns:a16="http://schemas.microsoft.com/office/drawing/2014/main" id="{8EC025BE-8CC6-B44C-A497-FD27A3A974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7482" y="1596620"/>
            <a:ext cx="5318125" cy="3332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581B016-5929-9F4C-94F2-BB62386D9093}"/>
              </a:ext>
            </a:extLst>
          </p:cNvPr>
          <p:cNvSpPr/>
          <p:nvPr/>
        </p:nvSpPr>
        <p:spPr>
          <a:xfrm>
            <a:off x="2540131" y="5086610"/>
            <a:ext cx="6092825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IN" dirty="0">
                <a:solidFill>
                  <a:srgbClr val="000000"/>
                </a:solidFill>
                <a:latin typeface="Adobe Clean Light" panose="020B0303020404020204" pitchFamily="34" charset="0"/>
              </a:rPr>
              <a:t>Obtained bounding boxes corresponding to Different Objects in Camera Frame of Viewpoint</a:t>
            </a:r>
            <a:endParaRPr lang="en-IN" dirty="0">
              <a:latin typeface="Adobe Clean Light" panose="020B0303020404020204" pitchFamily="34" charset="0"/>
            </a:endParaRPr>
          </a:p>
          <a:p>
            <a:br>
              <a:rPr lang="en-IN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18916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3E5711-800B-B043-9C47-DE8A461943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12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B2334A-4A1C-C041-AE1F-DA966E787CB8}"/>
              </a:ext>
            </a:extLst>
          </p:cNvPr>
          <p:cNvSpPr txBox="1"/>
          <p:nvPr/>
        </p:nvSpPr>
        <p:spPr>
          <a:xfrm>
            <a:off x="304721" y="1014889"/>
            <a:ext cx="78742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Adobe Clean Light" panose="020B0303020404020204" pitchFamily="34" charset="0"/>
              </a:rPr>
              <a:t>Step 3: </a:t>
            </a:r>
            <a:r>
              <a:rPr lang="en-IN" sz="2000" b="1" dirty="0">
                <a:latin typeface="Adobe Clean Light" panose="020B0303020404020204" pitchFamily="34" charset="0"/>
              </a:rPr>
              <a:t>Alignment of best matching 3D model with an identified 2D object</a:t>
            </a:r>
            <a:endParaRPr lang="en-US" sz="2000" b="1" dirty="0">
              <a:latin typeface="Adobe Clean Light" panose="020B0303020404020204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CC3C27E-270D-674B-BA0E-0D10256BC6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721" y="287507"/>
            <a:ext cx="11579384" cy="593725"/>
          </a:xfrm>
        </p:spPr>
        <p:txBody>
          <a:bodyPr/>
          <a:lstStyle/>
          <a:p>
            <a:br>
              <a:rPr lang="en-US" sz="2000" dirty="0"/>
            </a:br>
            <a:br>
              <a:rPr lang="en-US" sz="2000" dirty="0"/>
            </a:br>
            <a:r>
              <a:rPr lang="en-US" sz="2100" b="1" dirty="0"/>
              <a:t>PART II </a:t>
            </a:r>
            <a:r>
              <a:rPr lang="en-US" sz="2100" dirty="0"/>
              <a:t>- </a:t>
            </a:r>
            <a:r>
              <a:rPr lang="en-IN" sz="2100" dirty="0"/>
              <a:t>Recommending Products Based on </a:t>
            </a:r>
            <a:r>
              <a:rPr lang="en-IN" sz="2100" b="1" dirty="0"/>
              <a:t>STYLE SIMILARITY </a:t>
            </a:r>
            <a:r>
              <a:rPr lang="en-IN" sz="2100" dirty="0"/>
              <a:t>in relation to Real-World Surroundings</a:t>
            </a:r>
            <a:br>
              <a:rPr lang="en-US" sz="2100" dirty="0"/>
            </a:br>
            <a:endParaRPr lang="en-US" sz="2100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3633FA6-9DAE-1046-9956-1B366BD78316}"/>
              </a:ext>
            </a:extLst>
          </p:cNvPr>
          <p:cNvSpPr/>
          <p:nvPr/>
        </p:nvSpPr>
        <p:spPr>
          <a:xfrm>
            <a:off x="304721" y="4677324"/>
            <a:ext cx="1105860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sz="1600" dirty="0">
                <a:latin typeface="Adobe Clean Light" panose="020B0303020404020204" pitchFamily="34" charset="0"/>
              </a:rPr>
              <a:t>Given an input image (left), the algorithm </a:t>
            </a:r>
            <a:r>
              <a:rPr lang="en-IN" sz="1600" b="1" dirty="0">
                <a:latin typeface="Adobe Clean Light" panose="020B0303020404020204" pitchFamily="34" charset="0"/>
              </a:rPr>
              <a:t>searches a database of 3D chair models </a:t>
            </a:r>
            <a:r>
              <a:rPr lang="en-IN" sz="1600" dirty="0">
                <a:latin typeface="Adobe Clean Light" panose="020B0303020404020204" pitchFamily="34" charset="0"/>
              </a:rPr>
              <a:t>to detect any depicted chairs in the image.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IN" sz="1600" dirty="0">
              <a:latin typeface="Adobe Clean Light" panose="020B0303020404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sz="1600" dirty="0">
                <a:latin typeface="Adobe Clean Light" panose="020B0303020404020204" pitchFamily="34" charset="0"/>
              </a:rPr>
              <a:t>The algorithm returns a </a:t>
            </a:r>
            <a:r>
              <a:rPr lang="en-IN" sz="1600" b="1" dirty="0">
                <a:latin typeface="Adobe Clean Light" panose="020B0303020404020204" pitchFamily="34" charset="0"/>
              </a:rPr>
              <a:t>3D model matching the style of the chair and recovers its pose and scale</a:t>
            </a:r>
            <a:r>
              <a:rPr lang="en-IN" sz="1600" dirty="0">
                <a:latin typeface="Adobe Clean Light" panose="020B0303020404020204" pitchFamily="34" charset="0"/>
              </a:rPr>
              <a:t>.</a:t>
            </a:r>
            <a:endParaRPr lang="en-US" sz="1600" dirty="0">
              <a:latin typeface="Adobe Clean Light" panose="020B0303020404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D2E1192-7AA6-9C4C-B204-B9515828CC6E}"/>
              </a:ext>
            </a:extLst>
          </p:cNvPr>
          <p:cNvSpPr/>
          <p:nvPr/>
        </p:nvSpPr>
        <p:spPr>
          <a:xfrm>
            <a:off x="171369" y="5760881"/>
            <a:ext cx="11712735" cy="12798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1100"/>
              </a:spcAft>
            </a:pPr>
            <a:r>
              <a:rPr lang="en-IN" sz="1600" b="1" dirty="0">
                <a:solidFill>
                  <a:srgbClr val="000000"/>
                </a:solidFill>
                <a:latin typeface="Adobe Clean Light" panose="020B0303020404020204" pitchFamily="34" charset="0"/>
              </a:rPr>
              <a:t>Reference:</a:t>
            </a:r>
            <a:r>
              <a:rPr lang="en-IN" sz="1600" dirty="0">
                <a:solidFill>
                  <a:srgbClr val="000000"/>
                </a:solidFill>
                <a:latin typeface="Adobe Clean Light" panose="020B0303020404020204" pitchFamily="34" charset="0"/>
              </a:rPr>
              <a:t> M. </a:t>
            </a:r>
            <a:r>
              <a:rPr lang="en-IN" sz="1600" dirty="0" err="1">
                <a:solidFill>
                  <a:srgbClr val="000000"/>
                </a:solidFill>
                <a:latin typeface="Adobe Clean Light" panose="020B0303020404020204" pitchFamily="34" charset="0"/>
              </a:rPr>
              <a:t>Aubry</a:t>
            </a:r>
            <a:r>
              <a:rPr lang="en-IN" sz="1600" dirty="0">
                <a:solidFill>
                  <a:srgbClr val="000000"/>
                </a:solidFill>
                <a:latin typeface="Adobe Clean Light" panose="020B0303020404020204" pitchFamily="34" charset="0"/>
              </a:rPr>
              <a:t>, D. </a:t>
            </a:r>
            <a:r>
              <a:rPr lang="en-IN" sz="1600" dirty="0" err="1">
                <a:solidFill>
                  <a:srgbClr val="000000"/>
                </a:solidFill>
                <a:latin typeface="Adobe Clean Light" panose="020B0303020404020204" pitchFamily="34" charset="0"/>
              </a:rPr>
              <a:t>Maturana</a:t>
            </a:r>
            <a:r>
              <a:rPr lang="en-IN" sz="1600" dirty="0">
                <a:solidFill>
                  <a:srgbClr val="000000"/>
                </a:solidFill>
                <a:latin typeface="Adobe Clean Light" panose="020B0303020404020204" pitchFamily="34" charset="0"/>
              </a:rPr>
              <a:t>, A. </a:t>
            </a:r>
            <a:r>
              <a:rPr lang="en-IN" sz="1600" dirty="0" err="1">
                <a:solidFill>
                  <a:srgbClr val="000000"/>
                </a:solidFill>
                <a:latin typeface="Adobe Clean Light" panose="020B0303020404020204" pitchFamily="34" charset="0"/>
              </a:rPr>
              <a:t>Efros</a:t>
            </a:r>
            <a:r>
              <a:rPr lang="en-IN" sz="1600" dirty="0">
                <a:solidFill>
                  <a:srgbClr val="000000"/>
                </a:solidFill>
                <a:latin typeface="Adobe Clean Light" panose="020B0303020404020204" pitchFamily="34" charset="0"/>
              </a:rPr>
              <a:t>, B. Russell and J. </a:t>
            </a:r>
            <a:r>
              <a:rPr lang="en-IN" sz="1600" dirty="0" err="1">
                <a:solidFill>
                  <a:srgbClr val="000000"/>
                </a:solidFill>
                <a:latin typeface="Adobe Clean Light" panose="020B0303020404020204" pitchFamily="34" charset="0"/>
              </a:rPr>
              <a:t>Sivic</a:t>
            </a:r>
            <a:r>
              <a:rPr lang="en-IN" sz="1600" dirty="0">
                <a:solidFill>
                  <a:srgbClr val="000000"/>
                </a:solidFill>
                <a:latin typeface="Adobe Clean Light" panose="020B0303020404020204" pitchFamily="34" charset="0"/>
              </a:rPr>
              <a:t>. “Seeing 3D chairs: exemplar part-based 2D-3D alignment using a large dataset of CAD models”. CVPR, 2014. </a:t>
            </a:r>
            <a:endParaRPr lang="en-IN" sz="1600" dirty="0">
              <a:latin typeface="Adobe Clean Light" panose="020B0303020404020204" pitchFamily="34" charset="0"/>
            </a:endParaRPr>
          </a:p>
          <a:p>
            <a:br>
              <a:rPr lang="en-IN" dirty="0"/>
            </a:b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F18748C-F56D-EE42-B76A-0DA11411F1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67"/>
          <a:stretch/>
        </p:blipFill>
        <p:spPr>
          <a:xfrm>
            <a:off x="6907404" y="2222697"/>
            <a:ext cx="1920477" cy="1646929"/>
          </a:xfrm>
          <a:prstGeom prst="rect">
            <a:avLst/>
          </a:prstGeom>
        </p:spPr>
      </p:pic>
      <p:pic>
        <p:nvPicPr>
          <p:cNvPr id="10" name="Picture 4" descr="https://lh4.googleusercontent.com/jfO2u-K89grYRzb1ktjlyEw2eK-cEmIdoYEnkmvAuiP77qnAmhPtMjIMy-BqG73WAI_xNvz3Ae_3AWRhJx0H_lvr7zLa2HoIHW2SMbt5k69-6suuYbLYmM59j8W_ildUGLtuFMtI">
            <a:extLst>
              <a:ext uri="{FF2B5EF4-FFF2-40B4-BE49-F238E27FC236}">
                <a16:creationId xmlns:a16="http://schemas.microsoft.com/office/drawing/2014/main" id="{C31EC296-6DBB-4F47-959C-D52E8589D8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638" y="1564324"/>
            <a:ext cx="4229324" cy="2652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8B34754-0751-F344-9198-BFAAEDA260E2}"/>
              </a:ext>
            </a:extLst>
          </p:cNvPr>
          <p:cNvSpPr/>
          <p:nvPr/>
        </p:nvSpPr>
        <p:spPr>
          <a:xfrm>
            <a:off x="2914649" y="3133725"/>
            <a:ext cx="809625" cy="552450"/>
          </a:xfrm>
          <a:prstGeom prst="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9935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3E5711-800B-B043-9C47-DE8A461943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13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CC3C27E-270D-674B-BA0E-0D10256BC6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721" y="287507"/>
            <a:ext cx="11579384" cy="593725"/>
          </a:xfrm>
        </p:spPr>
        <p:txBody>
          <a:bodyPr/>
          <a:lstStyle/>
          <a:p>
            <a:br>
              <a:rPr lang="en-US" sz="2000" dirty="0"/>
            </a:br>
            <a:br>
              <a:rPr lang="en-US" sz="2000" dirty="0"/>
            </a:br>
            <a:r>
              <a:rPr lang="en-US" sz="2100" b="1" dirty="0"/>
              <a:t>PART II </a:t>
            </a:r>
            <a:r>
              <a:rPr lang="en-US" sz="2100" dirty="0"/>
              <a:t>- </a:t>
            </a:r>
            <a:r>
              <a:rPr lang="en-IN" sz="2100" dirty="0"/>
              <a:t>Recommending Products Based on </a:t>
            </a:r>
            <a:r>
              <a:rPr lang="en-IN" sz="2100" b="1" dirty="0"/>
              <a:t>STYLE SIMILARITY </a:t>
            </a:r>
            <a:r>
              <a:rPr lang="en-IN" sz="2100" dirty="0"/>
              <a:t>in relation to Real-World Surroundings</a:t>
            </a:r>
            <a:br>
              <a:rPr lang="en-US" sz="2100" dirty="0"/>
            </a:br>
            <a:endParaRPr lang="en-US" sz="21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2299D4F-CF34-424C-BAEA-3B020BCC0311}"/>
              </a:ext>
            </a:extLst>
          </p:cNvPr>
          <p:cNvSpPr txBox="1"/>
          <p:nvPr/>
        </p:nvSpPr>
        <p:spPr>
          <a:xfrm>
            <a:off x="304721" y="1005364"/>
            <a:ext cx="24849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Adobe Clean Light" panose="020B0303020404020204" pitchFamily="34" charset="0"/>
              </a:rPr>
              <a:t>Step 4: </a:t>
            </a:r>
            <a:r>
              <a:rPr lang="en-IN" sz="2000" b="1" dirty="0">
                <a:solidFill>
                  <a:schemeClr val="accent4"/>
                </a:solidFill>
                <a:latin typeface="Adobe Clean Light" panose="020B0303020404020204" pitchFamily="34" charset="0"/>
              </a:rPr>
              <a:t>Style Similarity</a:t>
            </a:r>
            <a:endParaRPr lang="en-US" sz="2000" b="1" dirty="0">
              <a:solidFill>
                <a:schemeClr val="accent4"/>
              </a:solidFill>
              <a:latin typeface="Adobe Clean Light" panose="020B0303020404020204" pitchFamily="34" charset="0"/>
            </a:endParaRPr>
          </a:p>
        </p:txBody>
      </p:sp>
      <p:sp>
        <p:nvSpPr>
          <p:cNvPr id="48" name="TextBox 1">
            <a:extLst>
              <a:ext uri="{FF2B5EF4-FFF2-40B4-BE49-F238E27FC236}">
                <a16:creationId xmlns:a16="http://schemas.microsoft.com/office/drawing/2014/main" id="{A1E8B374-D0BF-8540-8633-6E894B1F9F4E}"/>
              </a:ext>
            </a:extLst>
          </p:cNvPr>
          <p:cNvSpPr txBox="1"/>
          <p:nvPr/>
        </p:nvSpPr>
        <p:spPr>
          <a:xfrm>
            <a:off x="228600" y="5914126"/>
            <a:ext cx="116555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latin typeface="Adobe Clean Light" panose="020B0303020404020204" pitchFamily="34" charset="0"/>
              </a:rPr>
              <a:t>Reference:  </a:t>
            </a:r>
            <a:r>
              <a:rPr lang="en-US" sz="1400" dirty="0" err="1">
                <a:latin typeface="Adobe Clean Light" panose="020B0303020404020204" pitchFamily="34" charset="0"/>
              </a:rPr>
              <a:t>Zhaoliang</a:t>
            </a:r>
            <a:r>
              <a:rPr lang="en-US" sz="1400" dirty="0">
                <a:latin typeface="Adobe Clean Light" panose="020B0303020404020204" pitchFamily="34" charset="0"/>
              </a:rPr>
              <a:t> </a:t>
            </a:r>
            <a:r>
              <a:rPr lang="en-US" sz="1400" dirty="0" err="1">
                <a:latin typeface="Adobe Clean Light" panose="020B0303020404020204" pitchFamily="34" charset="0"/>
              </a:rPr>
              <a:t>Lun</a:t>
            </a:r>
            <a:r>
              <a:rPr lang="en-US" sz="1400" dirty="0">
                <a:latin typeface="Adobe Clean Light" panose="020B0303020404020204" pitchFamily="34" charset="0"/>
              </a:rPr>
              <a:t>, </a:t>
            </a:r>
            <a:r>
              <a:rPr lang="en-US" sz="1400" dirty="0" err="1">
                <a:latin typeface="Adobe Clean Light" panose="020B0303020404020204" pitchFamily="34" charset="0"/>
              </a:rPr>
              <a:t>Evangelos</a:t>
            </a:r>
            <a:r>
              <a:rPr lang="en-US" sz="1400" dirty="0">
                <a:latin typeface="Adobe Clean Light" panose="020B0303020404020204" pitchFamily="34" charset="0"/>
              </a:rPr>
              <a:t> </a:t>
            </a:r>
            <a:r>
              <a:rPr lang="en-US" sz="1400" dirty="0" err="1">
                <a:latin typeface="Adobe Clean Light" panose="020B0303020404020204" pitchFamily="34" charset="0"/>
              </a:rPr>
              <a:t>Kalogerakis</a:t>
            </a:r>
            <a:r>
              <a:rPr lang="en-US" sz="1400" dirty="0">
                <a:latin typeface="Adobe Clean Light" panose="020B0303020404020204" pitchFamily="34" charset="0"/>
              </a:rPr>
              <a:t>, </a:t>
            </a:r>
            <a:r>
              <a:rPr lang="en-US" sz="1400" dirty="0" err="1">
                <a:latin typeface="Adobe Clean Light" panose="020B0303020404020204" pitchFamily="34" charset="0"/>
              </a:rPr>
              <a:t>Alla</a:t>
            </a:r>
            <a:r>
              <a:rPr lang="en-US" sz="1400" dirty="0">
                <a:latin typeface="Adobe Clean Light" panose="020B0303020404020204" pitchFamily="34" charset="0"/>
              </a:rPr>
              <a:t> Sheffer, "</a:t>
            </a:r>
            <a:r>
              <a:rPr lang="en-US" sz="1400" i="1" dirty="0">
                <a:latin typeface="Adobe Clean Light" panose="020B0303020404020204" pitchFamily="34" charset="0"/>
              </a:rPr>
              <a:t>Elements of Style: Learning Perceptual Shape Style Similarity</a:t>
            </a:r>
            <a:r>
              <a:rPr lang="en-US" sz="1400" dirty="0">
                <a:latin typeface="Adobe Clean Light" panose="020B0303020404020204" pitchFamily="34" charset="0"/>
              </a:rPr>
              <a:t>", ACM Transactions on Graphics (Proc. ACM SIGGRAPH 2015) </a:t>
            </a:r>
          </a:p>
        </p:txBody>
      </p:sp>
      <p:pic>
        <p:nvPicPr>
          <p:cNvPr id="1026" name="Picture 2" descr="https://lh5.googleusercontent.com/IyGEqMzLuWtAZtQZ1wxD18DilFS4pCsiyv_kQeSBpHz2wklrjD4bC67AW3j4tc7_33hrz_uiplfNyXPJuWbEnmAXTc4vYvqRv_sVnQ_JELYq-sblWK7In59oV-1ggIViJCfIsQ7qP4U">
            <a:extLst>
              <a:ext uri="{FF2B5EF4-FFF2-40B4-BE49-F238E27FC236}">
                <a16:creationId xmlns:a16="http://schemas.microsoft.com/office/drawing/2014/main" id="{3F56F8E1-BADE-C142-92AD-518FDCE1FC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8180" y="2003957"/>
            <a:ext cx="2160587" cy="1407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lh4.googleusercontent.com/bph8veWxl82M8YCdbrSD9QAs7aIpdrNgTScT795l29xEhTyTJxtrxOjIT_h4K4sOYrLjVskYjvcIM-tyVwcN80UwgkHQzD1ldsjOdlBqlCo_Il892oqyfvC7xFbLQEMOhN4eMs6Ccvk">
            <a:extLst>
              <a:ext uri="{FF2B5EF4-FFF2-40B4-BE49-F238E27FC236}">
                <a16:creationId xmlns:a16="http://schemas.microsoft.com/office/drawing/2014/main" id="{DCFDE259-B5FA-5043-BB3B-B473CD5685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2284" y="1741726"/>
            <a:ext cx="1552575" cy="1726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lh3.googleusercontent.com/9epSHC0qDX4HN-bTTCzZVzxVxgg67UjyvpkhLWMg8yFk0K4uftP6a0BW9BgTxDfqEL1BSZxiEtGZz8r7zvir-2-Twd4HTsKgh960WEiVCtzlucb88JBzA27g3NW2aiw6YqNSn6zV-vc">
            <a:extLst>
              <a:ext uri="{FF2B5EF4-FFF2-40B4-BE49-F238E27FC236}">
                <a16:creationId xmlns:a16="http://schemas.microsoft.com/office/drawing/2014/main" id="{10A1D601-BD7D-3F48-925A-B24ED3E49E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2444" y="1647756"/>
            <a:ext cx="1728151" cy="1961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s://lh6.googleusercontent.com/CeDlak78_-1rKGwOs6tKbzCYWLzb64-tMUv3BTw9pX3ACPkshofEhQNAvKUu3K05X8EXCaK2ojFa2mvIXmgdvACj06RCnuGdJtauMGGKnI558PWvLFgblmXm_UAo-x95PQBP06EwmUA">
            <a:extLst>
              <a:ext uri="{FF2B5EF4-FFF2-40B4-BE49-F238E27FC236}">
                <a16:creationId xmlns:a16="http://schemas.microsoft.com/office/drawing/2014/main" id="{0A71BD8B-F02C-EC47-B46E-E8D15BE174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6352" y="1663407"/>
            <a:ext cx="1717262" cy="1883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65ED1A84-4E8A-4F4D-86CD-910E8AD65358}"/>
                  </a:ext>
                </a:extLst>
              </p:cNvPr>
              <p:cNvSpPr/>
              <p:nvPr/>
            </p:nvSpPr>
            <p:spPr>
              <a:xfrm>
                <a:off x="1239863" y="4609914"/>
                <a:ext cx="9300345" cy="66864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endParaRPr lang="en-US" b="0" i="1" dirty="0">
                  <a:latin typeface="Cambria Math" panose="02040503050406030204" pitchFamily="18" charset="0"/>
                </a:endParaRPr>
              </a:p>
              <a:p>
                <a:r>
                  <a:rPr lang="en-US" b="0" dirty="0"/>
                  <a:t>Distance between identified object and product model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𝑚𝑜𝑑𝑒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𝑖𝑑𝑒𝑛𝑡𝑖𝑓𝑖𝑒𝑑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𝑜𝑏𝑗𝑒𝑐𝑡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𝑚𝑜𝑑𝑒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𝑟𝑒𝑐𝑜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.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65ED1A84-4E8A-4F4D-86CD-910E8AD653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9863" y="4609914"/>
                <a:ext cx="9300345" cy="668645"/>
              </a:xfrm>
              <a:prstGeom prst="rect">
                <a:avLst/>
              </a:prstGeom>
              <a:blipFill>
                <a:blip r:embed="rId6"/>
                <a:stretch>
                  <a:fillRect l="-546" b="-74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Rectangle 48">
            <a:extLst>
              <a:ext uri="{FF2B5EF4-FFF2-40B4-BE49-F238E27FC236}">
                <a16:creationId xmlns:a16="http://schemas.microsoft.com/office/drawing/2014/main" id="{F071CB5A-A9DE-C144-A62B-9DBD4F6682CD}"/>
              </a:ext>
            </a:extLst>
          </p:cNvPr>
          <p:cNvSpPr/>
          <p:nvPr/>
        </p:nvSpPr>
        <p:spPr>
          <a:xfrm>
            <a:off x="7063402" y="3820458"/>
            <a:ext cx="230146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400" dirty="0">
                <a:solidFill>
                  <a:srgbClr val="000000"/>
                </a:solidFill>
                <a:latin typeface="Adobe Clean Light" panose="020B0303020404020204" pitchFamily="34" charset="0"/>
              </a:rPr>
              <a:t>Some of the candidate models</a:t>
            </a:r>
            <a:endParaRPr lang="en-US" sz="1400" dirty="0">
              <a:latin typeface="Adobe Clean Light" panose="020B0303020404020204" pitchFamily="34" charset="0"/>
            </a:endParaRP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7C398759-BAC2-C348-97FB-E9601ABB38B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267"/>
          <a:stretch/>
        </p:blipFill>
        <p:spPr>
          <a:xfrm>
            <a:off x="869219" y="1958085"/>
            <a:ext cx="1920477" cy="1646929"/>
          </a:xfrm>
          <a:prstGeom prst="rect">
            <a:avLst/>
          </a:prstGeom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F39ADE15-D1BC-E041-B059-D93CD4380E6F}"/>
              </a:ext>
            </a:extLst>
          </p:cNvPr>
          <p:cNvSpPr/>
          <p:nvPr/>
        </p:nvSpPr>
        <p:spPr>
          <a:xfrm>
            <a:off x="396475" y="3605014"/>
            <a:ext cx="239322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400" dirty="0">
                <a:solidFill>
                  <a:srgbClr val="000000"/>
                </a:solidFill>
                <a:latin typeface="Adobe Clean Light" panose="020B0303020404020204" pitchFamily="34" charset="0"/>
              </a:rPr>
              <a:t>Best matching model of the identified black armchair in the viewpoint</a:t>
            </a:r>
            <a:endParaRPr lang="en-US" sz="1400" dirty="0">
              <a:latin typeface="Adobe Clean Light" panose="020B03030204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06684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3E5711-800B-B043-9C47-DE8A461943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14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B2334A-4A1C-C041-AE1F-DA966E787CB8}"/>
              </a:ext>
            </a:extLst>
          </p:cNvPr>
          <p:cNvSpPr txBox="1"/>
          <p:nvPr/>
        </p:nvSpPr>
        <p:spPr>
          <a:xfrm>
            <a:off x="304721" y="1014889"/>
            <a:ext cx="103957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Adobe Clean Light" panose="020B0303020404020204" pitchFamily="34" charset="0"/>
              </a:rPr>
              <a:t>Step 5: </a:t>
            </a:r>
            <a:r>
              <a:rPr lang="en-IN" sz="2000" b="1" dirty="0">
                <a:latin typeface="Adobe Clean Light" panose="020B0303020404020204" pitchFamily="34" charset="0"/>
              </a:rPr>
              <a:t>Context Aware Removal of Identified Objects and Embedding Similar Recommendations</a:t>
            </a:r>
            <a:endParaRPr lang="en-US" sz="2000" b="1" dirty="0">
              <a:latin typeface="Adobe Clean Light" panose="020B0303020404020204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CC3C27E-270D-674B-BA0E-0D10256BC6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721" y="287507"/>
            <a:ext cx="11579384" cy="593725"/>
          </a:xfrm>
        </p:spPr>
        <p:txBody>
          <a:bodyPr/>
          <a:lstStyle/>
          <a:p>
            <a:br>
              <a:rPr lang="en-US" sz="2000" dirty="0"/>
            </a:br>
            <a:br>
              <a:rPr lang="en-US" sz="2000" dirty="0"/>
            </a:br>
            <a:r>
              <a:rPr lang="en-US" sz="2100" b="1" dirty="0"/>
              <a:t>PART II </a:t>
            </a:r>
            <a:r>
              <a:rPr lang="en-US" sz="2100" dirty="0"/>
              <a:t>- </a:t>
            </a:r>
            <a:r>
              <a:rPr lang="en-IN" sz="2100" dirty="0"/>
              <a:t>Recommending Products Based on </a:t>
            </a:r>
            <a:r>
              <a:rPr lang="en-IN" sz="2100" b="1" dirty="0"/>
              <a:t>STYLE SIMILARITY </a:t>
            </a:r>
            <a:r>
              <a:rPr lang="en-IN" sz="2100" dirty="0"/>
              <a:t>in relation to Real-World Surroundings</a:t>
            </a:r>
            <a:br>
              <a:rPr lang="en-US" sz="2100" dirty="0"/>
            </a:br>
            <a:endParaRPr lang="en-US" sz="2100" b="1" dirty="0"/>
          </a:p>
        </p:txBody>
      </p:sp>
      <p:pic>
        <p:nvPicPr>
          <p:cNvPr id="8" name="Picture 2" descr="https://lh3.googleusercontent.com/6BAhTd94ltpsfY5r_w7uSRhLL4SPECYQMlvuyF0-IjPHhc8K-SgN-n86SfpiahAKoyOH6iCQ5y6vnUC9W5WtP2w77CzDMehX19hN40xqzBvR4LT9zfGU684O5UjwA8QdgXwn1AyR">
            <a:extLst>
              <a:ext uri="{FF2B5EF4-FFF2-40B4-BE49-F238E27FC236}">
                <a16:creationId xmlns:a16="http://schemas.microsoft.com/office/drawing/2014/main" id="{A4B6EDAA-6CBD-9149-AF98-F0EE4F4CCF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9875" y="1662648"/>
            <a:ext cx="6229350" cy="3923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7CD7C38-C41B-A24E-BCE8-32A09CD4ACC1}"/>
              </a:ext>
            </a:extLst>
          </p:cNvPr>
          <p:cNvSpPr/>
          <p:nvPr/>
        </p:nvSpPr>
        <p:spPr>
          <a:xfrm>
            <a:off x="4773817" y="5723693"/>
            <a:ext cx="239850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400" dirty="0">
                <a:solidFill>
                  <a:srgbClr val="000000"/>
                </a:solidFill>
                <a:latin typeface="Adobe Clean Light" panose="020B0303020404020204" pitchFamily="34" charset="0"/>
              </a:rPr>
              <a:t>Some of the embedded images</a:t>
            </a:r>
            <a:endParaRPr lang="en-US" sz="1400" dirty="0">
              <a:latin typeface="Adobe Clean Light" panose="020B03030204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95391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3E5711-800B-B043-9C47-DE8A461943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15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CC3C27E-270D-674B-BA0E-0D10256BC6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721" y="287507"/>
            <a:ext cx="11579384" cy="593725"/>
          </a:xfrm>
        </p:spPr>
        <p:txBody>
          <a:bodyPr/>
          <a:lstStyle/>
          <a:p>
            <a:br>
              <a:rPr lang="en-US" sz="2000" dirty="0"/>
            </a:br>
            <a:br>
              <a:rPr lang="en-US" sz="2000" dirty="0"/>
            </a:br>
            <a:r>
              <a:rPr lang="en-US" sz="2100" b="1" dirty="0"/>
              <a:t>PART II </a:t>
            </a:r>
            <a:r>
              <a:rPr lang="en-US" sz="2100" dirty="0"/>
              <a:t>- </a:t>
            </a:r>
            <a:r>
              <a:rPr lang="en-IN" sz="2100" dirty="0"/>
              <a:t>Recommending Products Based on </a:t>
            </a:r>
            <a:r>
              <a:rPr lang="en-IN" sz="2100" b="1" dirty="0"/>
              <a:t>STYLE SIMILARITY </a:t>
            </a:r>
            <a:r>
              <a:rPr lang="en-IN" sz="2100" dirty="0"/>
              <a:t>in relation to Real-World Surroundings</a:t>
            </a:r>
            <a:br>
              <a:rPr lang="en-US" sz="2100" dirty="0"/>
            </a:br>
            <a:endParaRPr lang="en-US" sz="21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2299D4F-CF34-424C-BAEA-3B020BCC0311}"/>
              </a:ext>
            </a:extLst>
          </p:cNvPr>
          <p:cNvSpPr txBox="1"/>
          <p:nvPr/>
        </p:nvSpPr>
        <p:spPr>
          <a:xfrm>
            <a:off x="304721" y="995839"/>
            <a:ext cx="29738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Adobe Clean Light" panose="020B0303020404020204" pitchFamily="34" charset="0"/>
              </a:rPr>
              <a:t>Step 6: Color Compatibility</a:t>
            </a:r>
            <a:endParaRPr lang="en-US" sz="2000" b="1" u="sng" dirty="0">
              <a:latin typeface="Adobe Clean Light" panose="020B0303020404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6AD35AD-60AE-A046-B189-2860208A56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6145" y="2327908"/>
            <a:ext cx="3904167" cy="53586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F16009A-29CF-EF41-A217-3F3FBD69C6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568" y="1453879"/>
            <a:ext cx="3860800" cy="2425700"/>
          </a:xfrm>
          <a:prstGeom prst="rect">
            <a:avLst/>
          </a:prstGeom>
        </p:spPr>
      </p:pic>
      <p:sp>
        <p:nvSpPr>
          <p:cNvPr id="9" name="Left-Right Arrow 8">
            <a:extLst>
              <a:ext uri="{FF2B5EF4-FFF2-40B4-BE49-F238E27FC236}">
                <a16:creationId xmlns:a16="http://schemas.microsoft.com/office/drawing/2014/main" id="{EAA7991D-41E6-AB4C-A7B4-7E23B9B35384}"/>
              </a:ext>
            </a:extLst>
          </p:cNvPr>
          <p:cNvSpPr/>
          <p:nvPr/>
        </p:nvSpPr>
        <p:spPr>
          <a:xfrm>
            <a:off x="4870248" y="2537717"/>
            <a:ext cx="2448328" cy="198215"/>
          </a:xfrm>
          <a:prstGeom prst="leftRightArrow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C761D902-3243-D34F-9789-04BBDA5092CB}"/>
              </a:ext>
            </a:extLst>
          </p:cNvPr>
          <p:cNvSpPr/>
          <p:nvPr/>
        </p:nvSpPr>
        <p:spPr>
          <a:xfrm>
            <a:off x="4006463" y="4988878"/>
            <a:ext cx="4077049" cy="73823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D2927A72-B8F6-5E4E-8D93-D85FE326E064}"/>
              </a:ext>
            </a:extLst>
          </p:cNvPr>
          <p:cNvSpPr/>
          <p:nvPr/>
        </p:nvSpPr>
        <p:spPr>
          <a:xfrm>
            <a:off x="5947820" y="4310451"/>
            <a:ext cx="1647731" cy="174318"/>
          </a:xfrm>
          <a:prstGeom prst="rightArrow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53064" rtl="0" eaLnBrk="1" latinLnBrk="0" hangingPunct="1">
              <a:defRPr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26532" algn="l" defTabSz="653064" rtl="0" eaLnBrk="1" latinLnBrk="0" hangingPunct="1">
              <a:defRPr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53064" algn="l" defTabSz="653064" rtl="0" eaLnBrk="1" latinLnBrk="0" hangingPunct="1">
              <a:defRPr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979597" algn="l" defTabSz="653064" rtl="0" eaLnBrk="1" latinLnBrk="0" hangingPunct="1">
              <a:defRPr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06129" algn="l" defTabSz="653064" rtl="0" eaLnBrk="1" latinLnBrk="0" hangingPunct="1">
              <a:defRPr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632661" algn="l" defTabSz="653064" rtl="0" eaLnBrk="1" latinLnBrk="0" hangingPunct="1">
              <a:defRPr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959193" algn="l" defTabSz="653064" rtl="0" eaLnBrk="1" latinLnBrk="0" hangingPunct="1">
              <a:defRPr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285726" algn="l" defTabSz="653064" rtl="0" eaLnBrk="1" latinLnBrk="0" hangingPunct="1">
              <a:defRPr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612258" algn="l" defTabSz="653064" rtl="0" eaLnBrk="1" latinLnBrk="0" hangingPunct="1">
              <a:defRPr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4">
                <a:extLst>
                  <a:ext uri="{FF2B5EF4-FFF2-40B4-BE49-F238E27FC236}">
                    <a16:creationId xmlns:a16="http://schemas.microsoft.com/office/drawing/2014/main" id="{2F576F27-FDCF-2346-A768-659B28AF7D93}"/>
                  </a:ext>
                </a:extLst>
              </p:cNvPr>
              <p:cNvSpPr txBox="1"/>
              <p:nvPr/>
            </p:nvSpPr>
            <p:spPr>
              <a:xfrm>
                <a:off x="4351034" y="5096779"/>
                <a:ext cx="3360664" cy="5309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653064" rtl="0" eaLnBrk="1" latinLnBrk="0" hangingPunct="1">
                  <a:defRPr sz="1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26532" algn="l" defTabSz="653064" rtl="0" eaLnBrk="1" latinLnBrk="0" hangingPunct="1">
                  <a:defRPr sz="1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53064" algn="l" defTabSz="653064" rtl="0" eaLnBrk="1" latinLnBrk="0" hangingPunct="1">
                  <a:defRPr sz="1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979597" algn="l" defTabSz="653064" rtl="0" eaLnBrk="1" latinLnBrk="0" hangingPunct="1">
                  <a:defRPr sz="1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06129" algn="l" defTabSz="653064" rtl="0" eaLnBrk="1" latinLnBrk="0" hangingPunct="1">
                  <a:defRPr sz="1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632661" algn="l" defTabSz="653064" rtl="0" eaLnBrk="1" latinLnBrk="0" hangingPunct="1">
                  <a:defRPr sz="1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959193" algn="l" defTabSz="653064" rtl="0" eaLnBrk="1" latinLnBrk="0" hangingPunct="1">
                  <a:defRPr sz="1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285726" algn="l" defTabSz="653064" rtl="0" eaLnBrk="1" latinLnBrk="0" hangingPunct="1">
                  <a:defRPr sz="1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612258" algn="l" defTabSz="653064" rtl="0" eaLnBrk="1" latinLnBrk="0" hangingPunct="1">
                  <a:defRPr sz="1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) = </m:t>
                      </m:r>
                      <m:sSup>
                        <m:sSupPr>
                          <m:ctrlPr>
                            <a:rPr lang="en-US" sz="28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dirty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sz="2800" b="0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800" b="0" i="1" dirty="0">
                          <a:latin typeface="Cambria Math" panose="02040503050406030204" pitchFamily="18" charset="0"/>
                        </a:rPr>
                        <m:t>)+</m:t>
                      </m:r>
                      <m:r>
                        <a:rPr lang="en-US" sz="2800" b="0" i="1" dirty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3" name="TextBox 14">
                <a:extLst>
                  <a:ext uri="{FF2B5EF4-FFF2-40B4-BE49-F238E27FC236}">
                    <a16:creationId xmlns:a16="http://schemas.microsoft.com/office/drawing/2014/main" id="{2F576F27-FDCF-2346-A768-659B28AF7D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1034" y="5096779"/>
                <a:ext cx="3360664" cy="530915"/>
              </a:xfrm>
              <a:prstGeom prst="rect">
                <a:avLst/>
              </a:prstGeom>
              <a:blipFill>
                <a:blip r:embed="rId4"/>
                <a:stretch>
                  <a:fillRect b="-209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12A8EBF2-26F2-B24C-BFCB-725FF43DE3F8}"/>
              </a:ext>
            </a:extLst>
          </p:cNvPr>
          <p:cNvSpPr/>
          <p:nvPr/>
        </p:nvSpPr>
        <p:spPr>
          <a:xfrm>
            <a:off x="7757599" y="4006933"/>
            <a:ext cx="1212514" cy="73823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113ED19-2AF3-1240-AE59-E691C2CC6D07}"/>
                  </a:ext>
                </a:extLst>
              </p:cNvPr>
              <p:cNvSpPr txBox="1"/>
              <p:nvPr/>
            </p:nvSpPr>
            <p:spPr>
              <a:xfrm>
                <a:off x="7711698" y="4114329"/>
                <a:ext cx="130431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3.635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113ED19-2AF3-1240-AE59-E691C2CC6D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1698" y="4114329"/>
                <a:ext cx="1304316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2">
            <a:extLst>
              <a:ext uri="{FF2B5EF4-FFF2-40B4-BE49-F238E27FC236}">
                <a16:creationId xmlns:a16="http://schemas.microsoft.com/office/drawing/2014/main" id="{B4E36B2B-F714-4C43-9283-94B62C71A247}"/>
              </a:ext>
            </a:extLst>
          </p:cNvPr>
          <p:cNvSpPr txBox="1"/>
          <p:nvPr/>
        </p:nvSpPr>
        <p:spPr>
          <a:xfrm>
            <a:off x="304721" y="5819782"/>
            <a:ext cx="115544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latin typeface="Adobe Clean Light" panose="020B0303020404020204" pitchFamily="34" charset="0"/>
              </a:rPr>
              <a:t>Reference:  Peter O'Donovan, </a:t>
            </a:r>
            <a:r>
              <a:rPr lang="en-US" sz="1600" dirty="0" err="1">
                <a:latin typeface="Adobe Clean Light" panose="020B0303020404020204" pitchFamily="34" charset="0"/>
              </a:rPr>
              <a:t>Aseem</a:t>
            </a:r>
            <a:r>
              <a:rPr lang="en-US" sz="1600" dirty="0">
                <a:latin typeface="Adobe Clean Light" panose="020B0303020404020204" pitchFamily="34" charset="0"/>
              </a:rPr>
              <a:t> </a:t>
            </a:r>
            <a:r>
              <a:rPr lang="en-US" sz="1600" dirty="0" err="1">
                <a:latin typeface="Adobe Clean Light" panose="020B0303020404020204" pitchFamily="34" charset="0"/>
              </a:rPr>
              <a:t>Agarwala</a:t>
            </a:r>
            <a:r>
              <a:rPr lang="en-US" sz="1600" dirty="0">
                <a:latin typeface="Adobe Clean Light" panose="020B0303020404020204" pitchFamily="34" charset="0"/>
              </a:rPr>
              <a:t>, Aaron </a:t>
            </a:r>
            <a:r>
              <a:rPr lang="en-US" sz="1600" dirty="0" err="1">
                <a:latin typeface="Adobe Clean Light" panose="020B0303020404020204" pitchFamily="34" charset="0"/>
              </a:rPr>
              <a:t>Hertzmann</a:t>
            </a:r>
            <a:r>
              <a:rPr lang="en-US" sz="1600" dirty="0">
                <a:latin typeface="Adobe Clean Light" panose="020B0303020404020204" pitchFamily="34" charset="0"/>
              </a:rPr>
              <a:t>, ”</a:t>
            </a:r>
            <a:r>
              <a:rPr lang="en-US" sz="1600" i="1" dirty="0">
                <a:latin typeface="Adobe Clean Light" panose="020B0303020404020204" pitchFamily="34" charset="0"/>
              </a:rPr>
              <a:t>Color Compatibility From Large Datasets</a:t>
            </a:r>
            <a:r>
              <a:rPr lang="en-US" sz="1600" b="1" i="1" dirty="0">
                <a:latin typeface="Adobe Clean Light" panose="020B0303020404020204" pitchFamily="34" charset="0"/>
              </a:rPr>
              <a:t>”</a:t>
            </a:r>
            <a:r>
              <a:rPr lang="en-US" sz="1600" dirty="0">
                <a:latin typeface="Adobe Clean Light" panose="020B0303020404020204" pitchFamily="34" charset="0"/>
              </a:rPr>
              <a:t> , ACM Transactions on Graphics,             	2011, 30, 43, (Proc. SIGGRAPH).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0F1ADB0-57EA-554E-8F5C-2B7B346586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7506" y="4129829"/>
            <a:ext cx="3904167" cy="535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0819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3E5711-800B-B043-9C47-DE8A461943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16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B2334A-4A1C-C041-AE1F-DA966E787CB8}"/>
              </a:ext>
            </a:extLst>
          </p:cNvPr>
          <p:cNvSpPr txBox="1"/>
          <p:nvPr/>
        </p:nvSpPr>
        <p:spPr>
          <a:xfrm>
            <a:off x="304721" y="1014889"/>
            <a:ext cx="23134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Adobe Clean Light" panose="020B0303020404020204" pitchFamily="34" charset="0"/>
              </a:rPr>
              <a:t>Step 7: </a:t>
            </a:r>
            <a:r>
              <a:rPr lang="en-IN" sz="2000" b="1" dirty="0">
                <a:latin typeface="Adobe Clean Light" panose="020B0303020404020204" pitchFamily="34" charset="0"/>
              </a:rPr>
              <a:t>Overall Score</a:t>
            </a:r>
            <a:endParaRPr lang="en-US" sz="2000" b="1" dirty="0">
              <a:latin typeface="Adobe Clean Light" panose="020B0303020404020204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CC3C27E-270D-674B-BA0E-0D10256BC6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721" y="287507"/>
            <a:ext cx="11579384" cy="593725"/>
          </a:xfrm>
        </p:spPr>
        <p:txBody>
          <a:bodyPr/>
          <a:lstStyle/>
          <a:p>
            <a:br>
              <a:rPr lang="en-US" sz="2000" dirty="0"/>
            </a:br>
            <a:br>
              <a:rPr lang="en-US" sz="2000" dirty="0"/>
            </a:br>
            <a:r>
              <a:rPr lang="en-US" sz="2100" b="1" dirty="0"/>
              <a:t>PART II </a:t>
            </a:r>
            <a:r>
              <a:rPr lang="en-US" sz="2100" dirty="0"/>
              <a:t>- </a:t>
            </a:r>
            <a:r>
              <a:rPr lang="en-IN" sz="2100" dirty="0"/>
              <a:t>Recommending Products Based on </a:t>
            </a:r>
            <a:r>
              <a:rPr lang="en-IN" sz="2100" b="1" dirty="0"/>
              <a:t>STYLE SIMILARITY </a:t>
            </a:r>
            <a:r>
              <a:rPr lang="en-IN" sz="2100" dirty="0"/>
              <a:t>in relation to Real-World Surroundings</a:t>
            </a:r>
            <a:br>
              <a:rPr lang="en-US" sz="2100" dirty="0"/>
            </a:br>
            <a:endParaRPr lang="en-US" sz="2100" b="1" dirty="0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55B7516D-FA86-E541-8B00-676EB889BAA6}"/>
              </a:ext>
            </a:extLst>
          </p:cNvPr>
          <p:cNvSpPr/>
          <p:nvPr/>
        </p:nvSpPr>
        <p:spPr>
          <a:xfrm>
            <a:off x="1535783" y="1711118"/>
            <a:ext cx="9274357" cy="797077"/>
          </a:xfrm>
          <a:prstGeom prst="roundRect">
            <a:avLst/>
          </a:prstGeom>
          <a:solidFill>
            <a:srgbClr val="5B9BD5">
              <a:alpha val="25098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F2B99F9F-1A26-F443-AE91-F1ABCEB8E1DD}"/>
              </a:ext>
            </a:extLst>
          </p:cNvPr>
          <p:cNvSpPr/>
          <p:nvPr/>
        </p:nvSpPr>
        <p:spPr>
          <a:xfrm>
            <a:off x="1898468" y="4811180"/>
            <a:ext cx="8612937" cy="893735"/>
          </a:xfrm>
          <a:prstGeom prst="roundRect">
            <a:avLst/>
          </a:prstGeom>
          <a:solidFill>
            <a:srgbClr val="5B9BD5">
              <a:alpha val="25098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C9B7735D-5B30-D946-950B-06405957B376}"/>
              </a:ext>
            </a:extLst>
          </p:cNvPr>
          <p:cNvSpPr/>
          <p:nvPr/>
        </p:nvSpPr>
        <p:spPr>
          <a:xfrm>
            <a:off x="2493212" y="3184217"/>
            <a:ext cx="7498076" cy="797077"/>
          </a:xfrm>
          <a:prstGeom prst="roundRect">
            <a:avLst/>
          </a:prstGeom>
          <a:solidFill>
            <a:srgbClr val="5B9BD5">
              <a:alpha val="25098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0749003-247D-1741-82A4-49C8D9A32E97}"/>
                  </a:ext>
                </a:extLst>
              </p:cNvPr>
              <p:cNvSpPr txBox="1"/>
              <p:nvPr/>
            </p:nvSpPr>
            <p:spPr>
              <a:xfrm>
                <a:off x="2118331" y="5054102"/>
                <a:ext cx="8247835" cy="3319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𝑆𝑐𝑜𝑟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𝑜𝑣𝑒𝑟𝑎𝑙𝑙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𝑚𝑜𝑑𝑒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𝑟𝑒𝑐𝑜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.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   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    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𝑠𝑡𝑦𝑙𝑒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𝑆𝑐𝑜𝑟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𝑠𝑡𝑦𝑙𝑒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  +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   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𝑡h𝑒𝑚𝑒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∗</m:t>
                    </m:r>
                  </m:oMath>
                </a14:m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𝑆𝑐𝑜𝑟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𝑡h𝑒𝑚𝑒</m:t>
                        </m:r>
                      </m:sub>
                    </m:sSub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0749003-247D-1741-82A4-49C8D9A32E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8331" y="5054102"/>
                <a:ext cx="8247835" cy="331950"/>
              </a:xfrm>
              <a:prstGeom prst="rect">
                <a:avLst/>
              </a:prstGeom>
              <a:blipFill>
                <a:blip r:embed="rId2"/>
                <a:stretch>
                  <a:fillRect l="-1077" t="-3704" b="-259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768BD46-95D8-EF47-9D0E-E0B0D066347F}"/>
                  </a:ext>
                </a:extLst>
              </p:cNvPr>
              <p:cNvSpPr txBox="1"/>
              <p:nvPr/>
            </p:nvSpPr>
            <p:spPr>
              <a:xfrm>
                <a:off x="1870706" y="1777034"/>
                <a:ext cx="8640699" cy="66499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𝑆𝑐𝑜𝑟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𝑠𝑡𝑦𝑙𝑒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𝑠𝑖𝑚𝑖𝑙𝑎𝑟𝑖𝑡𝑦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𝑚𝑜𝑑𝑒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𝑟𝑒𝑐𝑜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   =      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𝑚𝑜𝑑𝑒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𝑖𝑑𝑒𝑛𝑡𝑖𝑓𝑖𝑒𝑑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𝑜𝑏𝑗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𝑚𝑜𝑑𝑒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𝑟𝑒𝑐𝑜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</m:sub>
                          </m:sSub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768BD46-95D8-EF47-9D0E-E0B0D06634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0706" y="1777034"/>
                <a:ext cx="8640699" cy="664990"/>
              </a:xfrm>
              <a:prstGeom prst="rect">
                <a:avLst/>
              </a:prstGeom>
              <a:blipFill>
                <a:blip r:embed="rId3"/>
                <a:stretch>
                  <a:fillRect l="-147" r="-440" b="-150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3E95035-A319-3E4F-90B3-ED28B716C181}"/>
                  </a:ext>
                </a:extLst>
              </p:cNvPr>
              <p:cNvSpPr txBox="1"/>
              <p:nvPr/>
            </p:nvSpPr>
            <p:spPr>
              <a:xfrm>
                <a:off x="2220668" y="3216228"/>
                <a:ext cx="7472110" cy="6393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       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𝑆𝑐𝑜𝑟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𝑡h𝑒𝑚𝑒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𝑚𝑜𝑑𝑒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𝑟𝑒𝑐𝑜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   =     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𝑡h𝑒𝑚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𝑒𝑚𝑏𝑒𝑑𝑑𝑒𝑑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𝑣𝑖𝑒𝑤𝑝𝑜𝑖𝑛𝑡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5 −1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3E95035-A319-3E4F-90B3-ED28B716C1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0668" y="3216228"/>
                <a:ext cx="7472110" cy="639342"/>
              </a:xfrm>
              <a:prstGeom prst="rect">
                <a:avLst/>
              </a:prstGeom>
              <a:blipFill>
                <a:blip r:embed="rId4"/>
                <a:stretch>
                  <a:fillRect l="-849" r="-340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469386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3E5711-800B-B043-9C47-DE8A461943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17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B2334A-4A1C-C041-AE1F-DA966E787CB8}"/>
              </a:ext>
            </a:extLst>
          </p:cNvPr>
          <p:cNvSpPr txBox="1"/>
          <p:nvPr/>
        </p:nvSpPr>
        <p:spPr>
          <a:xfrm>
            <a:off x="304721" y="1014889"/>
            <a:ext cx="23134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Adobe Clean Light" panose="020B0303020404020204" pitchFamily="34" charset="0"/>
              </a:rPr>
              <a:t>Step 7: </a:t>
            </a:r>
            <a:r>
              <a:rPr lang="en-IN" sz="2000" b="1" dirty="0">
                <a:latin typeface="Adobe Clean Light" panose="020B0303020404020204" pitchFamily="34" charset="0"/>
              </a:rPr>
              <a:t>Overall Score</a:t>
            </a:r>
            <a:endParaRPr lang="en-US" sz="2000" b="1" dirty="0">
              <a:latin typeface="Adobe Clean Light" panose="020B0303020404020204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CC3C27E-270D-674B-BA0E-0D10256BC6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721" y="287507"/>
            <a:ext cx="11579384" cy="593725"/>
          </a:xfrm>
        </p:spPr>
        <p:txBody>
          <a:bodyPr/>
          <a:lstStyle/>
          <a:p>
            <a:br>
              <a:rPr lang="en-US" sz="2000" dirty="0"/>
            </a:br>
            <a:br>
              <a:rPr lang="en-US" sz="2000" dirty="0"/>
            </a:br>
            <a:r>
              <a:rPr lang="en-US" sz="2100" b="1" dirty="0"/>
              <a:t>PART II </a:t>
            </a:r>
            <a:r>
              <a:rPr lang="en-US" sz="2100" dirty="0"/>
              <a:t>- </a:t>
            </a:r>
            <a:r>
              <a:rPr lang="en-IN" sz="2100" dirty="0"/>
              <a:t>Recommending Products Based on </a:t>
            </a:r>
            <a:r>
              <a:rPr lang="en-IN" sz="2100" b="1" dirty="0"/>
              <a:t>STYLE SIMILARITY </a:t>
            </a:r>
            <a:r>
              <a:rPr lang="en-IN" sz="2100" dirty="0"/>
              <a:t>in relation to Real-World Surroundings</a:t>
            </a:r>
            <a:br>
              <a:rPr lang="en-US" sz="2100" dirty="0"/>
            </a:br>
            <a:endParaRPr lang="en-US" sz="2100" b="1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164A07C-7A83-9D43-AA72-65905EF9C0E6}"/>
              </a:ext>
            </a:extLst>
          </p:cNvPr>
          <p:cNvSpPr/>
          <p:nvPr/>
        </p:nvSpPr>
        <p:spPr>
          <a:xfrm>
            <a:off x="7886701" y="5368052"/>
            <a:ext cx="476249" cy="441757"/>
          </a:xfrm>
          <a:prstGeom prst="roundRect">
            <a:avLst/>
          </a:prstGeom>
          <a:solidFill>
            <a:schemeClr val="bg2">
              <a:lumMod val="50000"/>
              <a:alpha val="2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FDC9F74F-A44B-BB48-9A76-3D15FBBEDECD}"/>
              </a:ext>
            </a:extLst>
          </p:cNvPr>
          <p:cNvSpPr/>
          <p:nvPr/>
        </p:nvSpPr>
        <p:spPr>
          <a:xfrm>
            <a:off x="9886950" y="5385526"/>
            <a:ext cx="466726" cy="424283"/>
          </a:xfrm>
          <a:prstGeom prst="roundRect">
            <a:avLst/>
          </a:prstGeom>
          <a:solidFill>
            <a:schemeClr val="bg2">
              <a:lumMod val="50000"/>
              <a:alpha val="2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525BAF4-4C5E-BD46-8EA0-4938C3B04C78}"/>
                  </a:ext>
                </a:extLst>
              </p:cNvPr>
              <p:cNvSpPr txBox="1"/>
              <p:nvPr/>
            </p:nvSpPr>
            <p:spPr>
              <a:xfrm>
                <a:off x="286016" y="1387095"/>
                <a:ext cx="11460180" cy="4242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latin typeface="Adobe Clean Light" panose="020B0303020404020204" pitchFamily="34" charset="0"/>
                  </a:rPr>
                  <a:t>Ranking SVM is used to 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𝑠𝑡𝑦𝑙𝑒</m:t>
                        </m:r>
                      </m:sub>
                    </m:sSub>
                  </m:oMath>
                </a14:m>
                <a:r>
                  <a:rPr lang="en-US" sz="2000" dirty="0">
                    <a:latin typeface="Adobe Clean Light" panose="020B0303020404020204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𝑡h𝑒𝑚𝑒</m:t>
                        </m:r>
                      </m:sub>
                    </m:sSub>
                  </m:oMath>
                </a14:m>
                <a:r>
                  <a:rPr lang="en-US" sz="2000" dirty="0"/>
                  <a:t>  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525BAF4-4C5E-BD46-8EA0-4938C3B04C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016" y="1387095"/>
                <a:ext cx="11460180" cy="424283"/>
              </a:xfrm>
              <a:prstGeom prst="rect">
                <a:avLst/>
              </a:prstGeom>
              <a:blipFill>
                <a:blip r:embed="rId2"/>
                <a:stretch>
                  <a:fillRect l="-554" t="-5714" b="-1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B0CD880D-97BF-1C4D-BC32-CE9D75AE0C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0915" y="2119944"/>
            <a:ext cx="6045976" cy="30373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734A565-F421-F041-AE27-7FBADDAEC62C}"/>
                  </a:ext>
                </a:extLst>
              </p:cNvPr>
              <p:cNvSpPr txBox="1"/>
              <p:nvPr/>
            </p:nvSpPr>
            <p:spPr>
              <a:xfrm>
                <a:off x="558801" y="5421111"/>
                <a:ext cx="11325304" cy="4242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latin typeface="Adobe Clean Light" panose="020B0303020404020204" pitchFamily="34" charset="0"/>
                  </a:rPr>
                  <a:t>After conducting an internal survey to get a ground truth, we got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𝑠𝑡𝑦𝑙𝑒</m:t>
                        </m:r>
                      </m:sub>
                    </m:sSub>
                  </m:oMath>
                </a14:m>
                <a:r>
                  <a:rPr lang="en-US" sz="2000" dirty="0">
                    <a:latin typeface="Adobe Clean Light" panose="020B0303020404020204" pitchFamily="34" charset="0"/>
                  </a:rPr>
                  <a:t> =  0.21 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𝑡h𝑒𝑚𝑒</m:t>
                        </m:r>
                      </m:sub>
                    </m:sSub>
                  </m:oMath>
                </a14:m>
                <a:r>
                  <a:rPr lang="en-US" sz="2000" dirty="0">
                    <a:latin typeface="Adobe Clean Light" panose="020B0303020404020204" pitchFamily="34" charset="0"/>
                  </a:rPr>
                  <a:t> =  1.65 </a:t>
                </a:r>
                <a:r>
                  <a:rPr lang="en-US" dirty="0">
                    <a:latin typeface="Adobe Clean Light" panose="020B0303020404020204" pitchFamily="34" charset="0"/>
                  </a:rPr>
                  <a:t>   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734A565-F421-F041-AE27-7FBADDAEC6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801" y="5421111"/>
                <a:ext cx="11325304" cy="424283"/>
              </a:xfrm>
              <a:prstGeom prst="rect">
                <a:avLst/>
              </a:prstGeom>
              <a:blipFill>
                <a:blip r:embed="rId4"/>
                <a:stretch>
                  <a:fillRect l="-560" t="-5882" b="-17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1AC8FE6E-442C-EB4E-BD25-DA9D42D6825E}"/>
              </a:ext>
            </a:extLst>
          </p:cNvPr>
          <p:cNvSpPr/>
          <p:nvPr/>
        </p:nvSpPr>
        <p:spPr>
          <a:xfrm>
            <a:off x="2721656" y="1878969"/>
            <a:ext cx="6509857" cy="3447875"/>
          </a:xfrm>
          <a:prstGeom prst="roundRect">
            <a:avLst/>
          </a:prstGeom>
          <a:solidFill>
            <a:schemeClr val="bg2">
              <a:lumMod val="50000"/>
              <a:alpha val="14902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7691D37-1842-EE4F-8D5A-73BE0339E9C1}"/>
              </a:ext>
            </a:extLst>
          </p:cNvPr>
          <p:cNvSpPr txBox="1"/>
          <p:nvPr/>
        </p:nvSpPr>
        <p:spPr>
          <a:xfrm>
            <a:off x="286016" y="5809810"/>
            <a:ext cx="115544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latin typeface="Adobe Clean Light" panose="020B0303020404020204" pitchFamily="34" charset="0"/>
              </a:rPr>
              <a:t>Reference:  T. </a:t>
            </a:r>
            <a:r>
              <a:rPr lang="en-US" sz="1600" dirty="0" err="1">
                <a:latin typeface="Adobe Clean Light" panose="020B0303020404020204" pitchFamily="34" charset="0"/>
              </a:rPr>
              <a:t>Joachims</a:t>
            </a:r>
            <a:r>
              <a:rPr lang="en-US" sz="1600" dirty="0">
                <a:latin typeface="Adobe Clean Light" panose="020B0303020404020204" pitchFamily="34" charset="0"/>
              </a:rPr>
              <a:t>, ”</a:t>
            </a:r>
            <a:r>
              <a:rPr lang="en-US" sz="1600" i="1" dirty="0">
                <a:latin typeface="Adobe Clean Light" panose="020B0303020404020204" pitchFamily="34" charset="0"/>
              </a:rPr>
              <a:t>Optimizing Search Engines Using </a:t>
            </a:r>
            <a:r>
              <a:rPr lang="en-US" sz="1600" i="1" dirty="0" err="1">
                <a:latin typeface="Adobe Clean Light" panose="020B0303020404020204" pitchFamily="34" charset="0"/>
              </a:rPr>
              <a:t>Clickthrough</a:t>
            </a:r>
            <a:r>
              <a:rPr lang="en-US" sz="1600" i="1" dirty="0">
                <a:latin typeface="Adobe Clean Light" panose="020B0303020404020204" pitchFamily="34" charset="0"/>
              </a:rPr>
              <a:t> Data”</a:t>
            </a:r>
            <a:r>
              <a:rPr lang="en-US" sz="1600" dirty="0">
                <a:latin typeface="Adobe Clean Light" panose="020B0303020404020204" pitchFamily="34" charset="0"/>
              </a:rPr>
              <a:t>, Proceedings of the ACM Conference on Knowledge Discovery and 	Data Mining (KDD), ACM, 2002.</a:t>
            </a:r>
          </a:p>
        </p:txBody>
      </p:sp>
    </p:spTree>
    <p:extLst>
      <p:ext uri="{BB962C8B-B14F-4D97-AF65-F5344CB8AC3E}">
        <p14:creationId xmlns:p14="http://schemas.microsoft.com/office/powerpoint/2010/main" val="26586255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3E5711-800B-B043-9C47-DE8A461943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18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CC3C27E-270D-674B-BA0E-0D10256BC6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721" y="287507"/>
            <a:ext cx="11579384" cy="593725"/>
          </a:xfrm>
        </p:spPr>
        <p:txBody>
          <a:bodyPr/>
          <a:lstStyle/>
          <a:p>
            <a:br>
              <a:rPr lang="en-US" sz="2000" dirty="0"/>
            </a:br>
            <a:br>
              <a:rPr lang="en-US" sz="2000" dirty="0"/>
            </a:br>
            <a:r>
              <a:rPr lang="en-US" sz="2100" b="1" dirty="0"/>
              <a:t>PART II </a:t>
            </a:r>
            <a:r>
              <a:rPr lang="en-US" sz="2100" dirty="0"/>
              <a:t>- </a:t>
            </a:r>
            <a:r>
              <a:rPr lang="en-IN" sz="2100" dirty="0"/>
              <a:t>Recommending Products Based on </a:t>
            </a:r>
            <a:r>
              <a:rPr lang="en-IN" sz="2100" b="1" dirty="0"/>
              <a:t>STYLE SIMILARITY </a:t>
            </a:r>
            <a:r>
              <a:rPr lang="en-IN" sz="2100" dirty="0"/>
              <a:t>in relation to Real-World Surroundings</a:t>
            </a:r>
            <a:br>
              <a:rPr lang="en-US" sz="2100" dirty="0"/>
            </a:br>
            <a:endParaRPr lang="en-US" sz="21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2299D4F-CF34-424C-BAEA-3B020BCC0311}"/>
              </a:ext>
            </a:extLst>
          </p:cNvPr>
          <p:cNvSpPr txBox="1"/>
          <p:nvPr/>
        </p:nvSpPr>
        <p:spPr>
          <a:xfrm>
            <a:off x="304721" y="1014889"/>
            <a:ext cx="34900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Adobe Clean Light" panose="020B0303020404020204" pitchFamily="34" charset="0"/>
              </a:rPr>
              <a:t>Step 8: Final Recommendations</a:t>
            </a:r>
            <a:endParaRPr lang="en-US" sz="2000" b="1" u="sng" dirty="0">
              <a:latin typeface="Adobe Clean Light" panose="020B0303020404020204" pitchFamily="34" charset="0"/>
            </a:endParaRPr>
          </a:p>
        </p:txBody>
      </p:sp>
      <p:pic>
        <p:nvPicPr>
          <p:cNvPr id="11266" name="Picture 2" descr="https://lh4.googleusercontent.com/YG4x8HiZnOf51pxgpec3nOkJQHXHPULvV6Smok4gj5BTPgXPsCSw9twlVwj1518ml4pTKIQPWFAFxyti0CRH6t0jEoYbuBtzEy5M-_zorZTukzFGkKQWJWTCXxZ6KmV5TZ_p2X4-">
            <a:extLst>
              <a:ext uri="{FF2B5EF4-FFF2-40B4-BE49-F238E27FC236}">
                <a16:creationId xmlns:a16="http://schemas.microsoft.com/office/drawing/2014/main" id="{3325AA72-D2AA-644F-9600-E7AC39AB2F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6949" y="1643906"/>
            <a:ext cx="6692788" cy="4204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D3794AF-103C-A443-AF24-DD3661257F0C}"/>
              </a:ext>
            </a:extLst>
          </p:cNvPr>
          <p:cNvSpPr/>
          <p:nvPr/>
        </p:nvSpPr>
        <p:spPr>
          <a:xfrm>
            <a:off x="4895734" y="5923368"/>
            <a:ext cx="191521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400" dirty="0">
                <a:solidFill>
                  <a:srgbClr val="000000"/>
                </a:solidFill>
                <a:latin typeface="Adobe Clean Light" panose="020B0303020404020204" pitchFamily="34" charset="0"/>
              </a:rPr>
              <a:t>Final Recommendations</a:t>
            </a:r>
            <a:endParaRPr lang="en-US" sz="1400" dirty="0">
              <a:latin typeface="Adobe Clean Light" panose="020B03030204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58158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3E5711-800B-B043-9C47-DE8A461943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19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CC3C27E-270D-674B-BA0E-0D10256BC6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721" y="287507"/>
            <a:ext cx="11579384" cy="593725"/>
          </a:xfrm>
        </p:spPr>
        <p:txBody>
          <a:bodyPr/>
          <a:lstStyle/>
          <a:p>
            <a:br>
              <a:rPr lang="en-US" sz="2000" dirty="0"/>
            </a:br>
            <a:br>
              <a:rPr lang="en-US" sz="2000" dirty="0"/>
            </a:br>
            <a:r>
              <a:rPr lang="en-US" sz="2100" b="1" dirty="0"/>
              <a:t>PART II </a:t>
            </a:r>
            <a:r>
              <a:rPr lang="en-US" sz="2100" dirty="0"/>
              <a:t>- </a:t>
            </a:r>
            <a:r>
              <a:rPr lang="en-IN" sz="2100" dirty="0"/>
              <a:t>Recommending Products Based on </a:t>
            </a:r>
            <a:r>
              <a:rPr lang="en-IN" sz="2100" b="1" dirty="0"/>
              <a:t>STYLE SIMILARITY </a:t>
            </a:r>
            <a:r>
              <a:rPr lang="en-IN" sz="2100" dirty="0"/>
              <a:t>in relation to Real-World Surroundings</a:t>
            </a:r>
            <a:br>
              <a:rPr lang="en-US" sz="2100" dirty="0"/>
            </a:br>
            <a:endParaRPr lang="en-US" sz="21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2299D4F-CF34-424C-BAEA-3B020BCC0311}"/>
              </a:ext>
            </a:extLst>
          </p:cNvPr>
          <p:cNvSpPr txBox="1"/>
          <p:nvPr/>
        </p:nvSpPr>
        <p:spPr>
          <a:xfrm>
            <a:off x="304721" y="1014889"/>
            <a:ext cx="36327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Adobe Clean Light" panose="020B0303020404020204" pitchFamily="34" charset="0"/>
              </a:rPr>
              <a:t>Comparison with Baseline Model</a:t>
            </a:r>
            <a:endParaRPr lang="en-US" sz="2000" b="1" u="sng" dirty="0">
              <a:latin typeface="Adobe Clean Light" panose="020B0303020404020204" pitchFamily="34" charset="0"/>
            </a:endParaRPr>
          </a:p>
        </p:txBody>
      </p:sp>
      <p:pic>
        <p:nvPicPr>
          <p:cNvPr id="2050" name="Picture 2" descr="https://lh6.googleusercontent.com/GX3E8ZZ2TfXRcjmNivNZky7myo8c83I75mxeBmx2DPzJAua5Owo121NxkXGH1b6oXTxFSpS4jBAgUITyCIGO51m9jKFcnejNMfSHB7ICZfrdHNjG3HLiR9y4ZV3E7l_e9rRh7MF3">
            <a:extLst>
              <a:ext uri="{FF2B5EF4-FFF2-40B4-BE49-F238E27FC236}">
                <a16:creationId xmlns:a16="http://schemas.microsoft.com/office/drawing/2014/main" id="{544C3600-71B4-A240-8FB9-51D31235C5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7862" y="1414999"/>
            <a:ext cx="5753100" cy="427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85F22DC-08E2-344D-BCB5-B2133FF79516}"/>
              </a:ext>
            </a:extLst>
          </p:cNvPr>
          <p:cNvSpPr/>
          <p:nvPr/>
        </p:nvSpPr>
        <p:spPr>
          <a:xfrm>
            <a:off x="5052320" y="5787232"/>
            <a:ext cx="208418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400" dirty="0">
                <a:solidFill>
                  <a:srgbClr val="000000"/>
                </a:solidFill>
                <a:latin typeface="Adobe Clean Light" panose="020B0303020404020204" pitchFamily="34" charset="0"/>
              </a:rPr>
              <a:t>Baseline recommendations</a:t>
            </a:r>
            <a:endParaRPr lang="en-US" sz="1400" dirty="0">
              <a:latin typeface="Adobe Clean Light" panose="020B03030204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74225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2</a:t>
            </a:fld>
            <a:endParaRPr lang="en-US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8ACF4556-8561-5847-9C2E-FA1FBC7E1D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21" y="1285335"/>
            <a:ext cx="7639790" cy="4421325"/>
          </a:xfrm>
          <a:prstGeom prst="roundRect">
            <a:avLst/>
          </a:prstGeom>
        </p:spPr>
      </p:pic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02539188-87B7-5647-AE64-DB0E3458BBF0}"/>
              </a:ext>
            </a:extLst>
          </p:cNvPr>
          <p:cNvCxnSpPr>
            <a:endCxn id="48" idx="1"/>
          </p:cNvCxnSpPr>
          <p:nvPr/>
        </p:nvCxnSpPr>
        <p:spPr>
          <a:xfrm>
            <a:off x="3157268" y="1910577"/>
            <a:ext cx="5641675" cy="3222382"/>
          </a:xfrm>
          <a:prstGeom prst="bentConnector3">
            <a:avLst>
              <a:gd name="adj1" fmla="val 50000"/>
            </a:avLst>
          </a:prstGeom>
          <a:ln>
            <a:solidFill>
              <a:srgbClr val="FBB03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>
            <a:extLst>
              <a:ext uri="{FF2B5EF4-FFF2-40B4-BE49-F238E27FC236}">
                <a16:creationId xmlns:a16="http://schemas.microsoft.com/office/drawing/2014/main" id="{6615C798-C73F-0A41-97B6-04E1CF9CE9BE}"/>
              </a:ext>
            </a:extLst>
          </p:cNvPr>
          <p:cNvCxnSpPr/>
          <p:nvPr/>
        </p:nvCxnSpPr>
        <p:spPr>
          <a:xfrm>
            <a:off x="2458528" y="2216989"/>
            <a:ext cx="6340415" cy="3278037"/>
          </a:xfrm>
          <a:prstGeom prst="bentConnector3">
            <a:avLst/>
          </a:prstGeom>
          <a:ln>
            <a:solidFill>
              <a:schemeClr val="accent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Elbow Connector 26">
            <a:extLst>
              <a:ext uri="{FF2B5EF4-FFF2-40B4-BE49-F238E27FC236}">
                <a16:creationId xmlns:a16="http://schemas.microsoft.com/office/drawing/2014/main" id="{D06AAF51-7E3D-C44C-A0B8-E0967A022D13}"/>
              </a:ext>
            </a:extLst>
          </p:cNvPr>
          <p:cNvCxnSpPr/>
          <p:nvPr/>
        </p:nvCxnSpPr>
        <p:spPr>
          <a:xfrm flipV="1">
            <a:off x="3855591" y="2218495"/>
            <a:ext cx="4848045" cy="733034"/>
          </a:xfrm>
          <a:prstGeom prst="bentConnector3">
            <a:avLst>
              <a:gd name="adj1" fmla="val 50000"/>
            </a:avLst>
          </a:prstGeom>
          <a:ln>
            <a:solidFill>
              <a:srgbClr val="00206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id="{610EB2A1-100E-D745-8655-90AEB3BAA60E}"/>
              </a:ext>
            </a:extLst>
          </p:cNvPr>
          <p:cNvCxnSpPr/>
          <p:nvPr/>
        </p:nvCxnSpPr>
        <p:spPr>
          <a:xfrm>
            <a:off x="3217653" y="3151130"/>
            <a:ext cx="5581290" cy="2667674"/>
          </a:xfrm>
          <a:prstGeom prst="bentConnector3">
            <a:avLst>
              <a:gd name="adj1" fmla="val 55204"/>
            </a:avLst>
          </a:prstGeom>
          <a:ln>
            <a:solidFill>
              <a:srgbClr val="FFC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Elbow Connector 45">
            <a:extLst>
              <a:ext uri="{FF2B5EF4-FFF2-40B4-BE49-F238E27FC236}">
                <a16:creationId xmlns:a16="http://schemas.microsoft.com/office/drawing/2014/main" id="{C56138E3-BA35-FF41-903C-5FB9F798108F}"/>
              </a:ext>
            </a:extLst>
          </p:cNvPr>
          <p:cNvCxnSpPr/>
          <p:nvPr/>
        </p:nvCxnSpPr>
        <p:spPr>
          <a:xfrm flipV="1">
            <a:off x="2104845" y="1908541"/>
            <a:ext cx="6598791" cy="1741198"/>
          </a:xfrm>
          <a:prstGeom prst="bentConnector3">
            <a:avLst/>
          </a:prstGeom>
          <a:ln>
            <a:solidFill>
              <a:srgbClr val="00206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Elbow Connector 46">
            <a:extLst>
              <a:ext uri="{FF2B5EF4-FFF2-40B4-BE49-F238E27FC236}">
                <a16:creationId xmlns:a16="http://schemas.microsoft.com/office/drawing/2014/main" id="{3AA0C222-800C-A64D-8821-92CE7A1BF765}"/>
              </a:ext>
            </a:extLst>
          </p:cNvPr>
          <p:cNvCxnSpPr/>
          <p:nvPr/>
        </p:nvCxnSpPr>
        <p:spPr>
          <a:xfrm flipV="1">
            <a:off x="2700169" y="2521985"/>
            <a:ext cx="6003467" cy="1899545"/>
          </a:xfrm>
          <a:prstGeom prst="bentConnector3">
            <a:avLst>
              <a:gd name="adj1" fmla="val 50000"/>
            </a:avLst>
          </a:prstGeom>
          <a:ln>
            <a:solidFill>
              <a:srgbClr val="00206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EDBC7266-6427-2640-BCA0-B1E9C9E46C35}"/>
              </a:ext>
            </a:extLst>
          </p:cNvPr>
          <p:cNvSpPr txBox="1"/>
          <p:nvPr/>
        </p:nvSpPr>
        <p:spPr>
          <a:xfrm>
            <a:off x="8798943" y="4948293"/>
            <a:ext cx="2905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white wall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3784C4B-A52D-5E4C-9961-9B5BBBEA565F}"/>
              </a:ext>
            </a:extLst>
          </p:cNvPr>
          <p:cNvSpPr txBox="1"/>
          <p:nvPr/>
        </p:nvSpPr>
        <p:spPr>
          <a:xfrm>
            <a:off x="8798943" y="5285747"/>
            <a:ext cx="1646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red painting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9B72ED0-85BF-BF4C-91EB-03A86D4543F6}"/>
              </a:ext>
            </a:extLst>
          </p:cNvPr>
          <p:cNvSpPr txBox="1"/>
          <p:nvPr/>
        </p:nvSpPr>
        <p:spPr>
          <a:xfrm>
            <a:off x="8798943" y="5611976"/>
            <a:ext cx="2141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Trying a red chair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5121946-19C6-9A4C-BDC6-AA435A36B65B}"/>
              </a:ext>
            </a:extLst>
          </p:cNvPr>
          <p:cNvSpPr txBox="1"/>
          <p:nvPr/>
        </p:nvSpPr>
        <p:spPr>
          <a:xfrm>
            <a:off x="8962667" y="5054914"/>
            <a:ext cx="29660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User’s color preferences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68759FE-C4AF-C54F-BA14-2FE714002EE8}"/>
              </a:ext>
            </a:extLst>
          </p:cNvPr>
          <p:cNvSpPr txBox="1"/>
          <p:nvPr/>
        </p:nvSpPr>
        <p:spPr>
          <a:xfrm>
            <a:off x="8739825" y="1689072"/>
            <a:ext cx="2905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sofa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4702DA1-56C9-F543-AF17-4B52D6B678B3}"/>
              </a:ext>
            </a:extLst>
          </p:cNvPr>
          <p:cNvSpPr txBox="1"/>
          <p:nvPr/>
        </p:nvSpPr>
        <p:spPr>
          <a:xfrm>
            <a:off x="8732833" y="1995484"/>
            <a:ext cx="2058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cushioned chair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E250FC0-29CF-174A-98F7-A04E9604108B}"/>
              </a:ext>
            </a:extLst>
          </p:cNvPr>
          <p:cNvSpPr txBox="1"/>
          <p:nvPr/>
        </p:nvSpPr>
        <p:spPr>
          <a:xfrm>
            <a:off x="8739825" y="2301602"/>
            <a:ext cx="22921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carpet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2384C60-50FB-554E-9872-D3F9807C0003}"/>
              </a:ext>
            </a:extLst>
          </p:cNvPr>
          <p:cNvSpPr txBox="1"/>
          <p:nvPr/>
        </p:nvSpPr>
        <p:spPr>
          <a:xfrm>
            <a:off x="8871581" y="1791662"/>
            <a:ext cx="27009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Objects influencing user’s purchase</a:t>
            </a:r>
          </a:p>
        </p:txBody>
      </p:sp>
    </p:spTree>
    <p:extLst>
      <p:ext uri="{BB962C8B-B14F-4D97-AF65-F5344CB8AC3E}">
        <p14:creationId xmlns:p14="http://schemas.microsoft.com/office/powerpoint/2010/main" val="2211415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48" grpId="1"/>
      <p:bldP spid="49" grpId="0"/>
      <p:bldP spid="49" grpId="1"/>
      <p:bldP spid="50" grpId="0"/>
      <p:bldP spid="50" grpId="1"/>
      <p:bldP spid="51" grpId="0"/>
      <p:bldP spid="52" grpId="0"/>
      <p:bldP spid="52" grpId="1"/>
      <p:bldP spid="53" grpId="0"/>
      <p:bldP spid="53" grpId="1"/>
      <p:bldP spid="54" grpId="0"/>
      <p:bldP spid="54" grpId="1"/>
      <p:bldP spid="5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3E5711-800B-B043-9C47-DE8A461943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20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CC3C27E-270D-674B-BA0E-0D10256BC6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721" y="287507"/>
            <a:ext cx="11579384" cy="593725"/>
          </a:xfrm>
        </p:spPr>
        <p:txBody>
          <a:bodyPr/>
          <a:lstStyle/>
          <a:p>
            <a:br>
              <a:rPr lang="en-US" sz="2000" dirty="0"/>
            </a:br>
            <a:br>
              <a:rPr lang="en-US" sz="2000" dirty="0"/>
            </a:br>
            <a:r>
              <a:rPr lang="en-US" sz="2100" b="1" dirty="0"/>
              <a:t>PART II </a:t>
            </a:r>
            <a:r>
              <a:rPr lang="en-US" sz="2100" dirty="0"/>
              <a:t>- </a:t>
            </a:r>
            <a:r>
              <a:rPr lang="en-IN" sz="2100" dirty="0"/>
              <a:t>Recommending Products Based on </a:t>
            </a:r>
            <a:r>
              <a:rPr lang="en-IN" sz="2100" b="1" dirty="0"/>
              <a:t>STYLE SIMILARITY </a:t>
            </a:r>
            <a:r>
              <a:rPr lang="en-IN" sz="2100" dirty="0"/>
              <a:t>in relation to Real-World Surroundings</a:t>
            </a:r>
            <a:br>
              <a:rPr lang="en-US" sz="2100" dirty="0"/>
            </a:br>
            <a:endParaRPr lang="en-US" sz="21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2299D4F-CF34-424C-BAEA-3B020BCC0311}"/>
              </a:ext>
            </a:extLst>
          </p:cNvPr>
          <p:cNvSpPr txBox="1"/>
          <p:nvPr/>
        </p:nvSpPr>
        <p:spPr>
          <a:xfrm>
            <a:off x="304721" y="1014889"/>
            <a:ext cx="36327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Adobe Clean Light" panose="020B0303020404020204" pitchFamily="34" charset="0"/>
              </a:rPr>
              <a:t>Comparison with Baseline Model</a:t>
            </a:r>
            <a:endParaRPr lang="en-US" sz="2000" b="1" u="sng" dirty="0">
              <a:latin typeface="Adobe Clean Light" panose="020B0303020404020204" pitchFamily="34" charset="0"/>
            </a:endParaRPr>
          </a:p>
        </p:txBody>
      </p:sp>
      <p:pic>
        <p:nvPicPr>
          <p:cNvPr id="3076" name="Picture 4" descr="https://lh5.googleusercontent.com/LXuh7kt5AwLEtSC4LPq-sNbRDpbmIbvawOdRusjgLF4USNTCXroocJQ_iXHpCRS1uD21xTQz7xBSSTVS_IoVQZoy-0lRolKVleCbBQYzfhvrUKn78ge5FaPSgbOymfIO7DvNWZpj">
            <a:extLst>
              <a:ext uri="{FF2B5EF4-FFF2-40B4-BE49-F238E27FC236}">
                <a16:creationId xmlns:a16="http://schemas.microsoft.com/office/drawing/2014/main" id="{EC115FFF-D231-2A4C-B0C4-EF48FB440F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22" y="1915404"/>
            <a:ext cx="7115254" cy="2695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ED33F5D-B2CE-194C-A49C-E8547F2E9EDD}"/>
              </a:ext>
            </a:extLst>
          </p:cNvPr>
          <p:cNvSpPr/>
          <p:nvPr/>
        </p:nvSpPr>
        <p:spPr>
          <a:xfrm>
            <a:off x="644688" y="4682065"/>
            <a:ext cx="667344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600" dirty="0">
                <a:solidFill>
                  <a:srgbClr val="000000"/>
                </a:solidFill>
                <a:latin typeface="Adobe Clean Light" panose="020B0303020404020204" pitchFamily="34" charset="0"/>
              </a:rPr>
              <a:t>Difference between Recommendations from our Model (Left) and Baseline (Right) </a:t>
            </a:r>
            <a:endParaRPr lang="en-US" sz="1600" dirty="0">
              <a:latin typeface="Adobe Clean Light" panose="020B0303020404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82A3002-DF6A-0D49-8FAD-740C4058F7D6}"/>
              </a:ext>
            </a:extLst>
          </p:cNvPr>
          <p:cNvSpPr/>
          <p:nvPr/>
        </p:nvSpPr>
        <p:spPr>
          <a:xfrm>
            <a:off x="7419976" y="1553618"/>
            <a:ext cx="4464129" cy="45858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sz="1600" b="1" dirty="0">
                <a:solidFill>
                  <a:srgbClr val="000000"/>
                </a:solidFill>
                <a:latin typeface="Adobe Clean Light" panose="020B0303020404020204" pitchFamily="34" charset="0"/>
              </a:rPr>
              <a:t>87.5%</a:t>
            </a:r>
            <a:r>
              <a:rPr lang="en-IN" sz="1600" dirty="0">
                <a:solidFill>
                  <a:srgbClr val="000000"/>
                </a:solidFill>
                <a:latin typeface="Adobe Clean Light" panose="020B0303020404020204" pitchFamily="34" charset="0"/>
              </a:rPr>
              <a:t> of the times images from </a:t>
            </a:r>
            <a:r>
              <a:rPr lang="en-IN" sz="1600" b="1" dirty="0">
                <a:solidFill>
                  <a:srgbClr val="000000"/>
                </a:solidFill>
                <a:latin typeface="Adobe Clean Light" panose="020B0303020404020204" pitchFamily="34" charset="0"/>
              </a:rPr>
              <a:t>our model </a:t>
            </a:r>
            <a:r>
              <a:rPr lang="en-IN" sz="1600" dirty="0">
                <a:solidFill>
                  <a:srgbClr val="000000"/>
                </a:solidFill>
                <a:latin typeface="Adobe Clean Light" panose="020B0303020404020204" pitchFamily="34" charset="0"/>
              </a:rPr>
              <a:t>were rated as either </a:t>
            </a:r>
            <a:r>
              <a:rPr lang="en-IN" sz="1600" b="1" dirty="0">
                <a:solidFill>
                  <a:srgbClr val="000000"/>
                </a:solidFill>
                <a:latin typeface="Adobe Clean Light" panose="020B0303020404020204" pitchFamily="34" charset="0"/>
              </a:rPr>
              <a:t>Good or Fair </a:t>
            </a:r>
            <a:r>
              <a:rPr lang="en-IN" sz="1600" dirty="0">
                <a:solidFill>
                  <a:srgbClr val="000000"/>
                </a:solidFill>
                <a:latin typeface="Adobe Clean Light" panose="020B0303020404020204" pitchFamily="34" charset="0"/>
              </a:rPr>
              <a:t>based on </a:t>
            </a:r>
            <a:r>
              <a:rPr lang="en-IN" sz="1600" b="1" dirty="0">
                <a:solidFill>
                  <a:srgbClr val="000000"/>
                </a:solidFill>
                <a:latin typeface="Adobe Clean Light" panose="020B0303020404020204" pitchFamily="34" charset="0"/>
              </a:rPr>
              <a:t>how relevant the recommendations were</a:t>
            </a:r>
            <a:r>
              <a:rPr lang="en-IN" sz="1600" dirty="0">
                <a:solidFill>
                  <a:srgbClr val="000000"/>
                </a:solidFill>
                <a:latin typeface="Adobe Clean Light" panose="020B0303020404020204" pitchFamily="34" charset="0"/>
              </a:rPr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IN" sz="1600" dirty="0">
              <a:solidFill>
                <a:srgbClr val="000000"/>
              </a:solidFill>
              <a:latin typeface="Adobe Clean Light" panose="020B0303020404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rgbClr val="000000"/>
                </a:solidFill>
                <a:latin typeface="Adobe Clean Light" panose="020B0303020404020204" pitchFamily="34" charset="0"/>
              </a:rPr>
              <a:t>Whereas, only </a:t>
            </a:r>
            <a:r>
              <a:rPr lang="en-IN" sz="1600" b="1" dirty="0">
                <a:solidFill>
                  <a:srgbClr val="000000"/>
                </a:solidFill>
                <a:latin typeface="Adobe Clean Light" panose="020B0303020404020204" pitchFamily="34" charset="0"/>
              </a:rPr>
              <a:t>52.083%</a:t>
            </a:r>
            <a:r>
              <a:rPr lang="en-IN" sz="1600" dirty="0">
                <a:solidFill>
                  <a:srgbClr val="000000"/>
                </a:solidFill>
                <a:latin typeface="Adobe Clean Light" panose="020B0303020404020204" pitchFamily="34" charset="0"/>
              </a:rPr>
              <a:t> of the times images from </a:t>
            </a:r>
            <a:r>
              <a:rPr lang="en-IN" sz="1600" b="1" dirty="0">
                <a:solidFill>
                  <a:srgbClr val="000000"/>
                </a:solidFill>
                <a:latin typeface="Adobe Clean Light" panose="020B0303020404020204" pitchFamily="34" charset="0"/>
              </a:rPr>
              <a:t>baselin</a:t>
            </a:r>
            <a:r>
              <a:rPr lang="en-IN" sz="1600" dirty="0">
                <a:solidFill>
                  <a:srgbClr val="000000"/>
                </a:solidFill>
                <a:latin typeface="Adobe Clean Light" panose="020B0303020404020204" pitchFamily="34" charset="0"/>
              </a:rPr>
              <a:t>e were considered as </a:t>
            </a:r>
            <a:r>
              <a:rPr lang="en-IN" sz="1600" b="1" dirty="0">
                <a:solidFill>
                  <a:srgbClr val="000000"/>
                </a:solidFill>
                <a:latin typeface="Adobe Clean Light" panose="020B0303020404020204" pitchFamily="34" charset="0"/>
              </a:rPr>
              <a:t>Good or Fair</a:t>
            </a:r>
            <a:r>
              <a:rPr lang="en-IN" sz="1600" dirty="0">
                <a:solidFill>
                  <a:srgbClr val="000000"/>
                </a:solidFill>
                <a:latin typeface="Adobe Clean Light" panose="020B0303020404020204" pitchFamily="34" charset="0"/>
              </a:rPr>
              <a:t> on </a:t>
            </a:r>
            <a:r>
              <a:rPr lang="en-IN" sz="1600" b="1" dirty="0">
                <a:solidFill>
                  <a:srgbClr val="000000"/>
                </a:solidFill>
                <a:latin typeface="Adobe Clean Light" panose="020B0303020404020204" pitchFamily="34" charset="0"/>
              </a:rPr>
              <a:t>recommendations grounds</a:t>
            </a:r>
            <a:r>
              <a:rPr lang="en-IN" sz="1600" dirty="0">
                <a:solidFill>
                  <a:srgbClr val="000000"/>
                </a:solidFill>
                <a:latin typeface="Adobe Clean Light" panose="020B0303020404020204" pitchFamily="34" charset="0"/>
              </a:rPr>
              <a:t>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IN" sz="1600" dirty="0">
              <a:solidFill>
                <a:srgbClr val="000000"/>
              </a:solidFill>
              <a:latin typeface="Adobe Clean Light" panose="020B0303020404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sz="1600" dirty="0">
                <a:latin typeface="Adobe Clean Light" panose="020B0303020404020204" pitchFamily="34" charset="0"/>
              </a:rPr>
              <a:t>The </a:t>
            </a:r>
            <a:r>
              <a:rPr lang="en-IN" sz="1600" b="1" dirty="0">
                <a:latin typeface="Adobe Clean Light" panose="020B0303020404020204" pitchFamily="34" charset="0"/>
              </a:rPr>
              <a:t>weighted average of the ratings </a:t>
            </a:r>
            <a:r>
              <a:rPr lang="en-IN" sz="1600" dirty="0">
                <a:latin typeface="Adobe Clean Light" panose="020B0303020404020204" pitchFamily="34" charset="0"/>
              </a:rPr>
              <a:t>for the images from </a:t>
            </a:r>
            <a:r>
              <a:rPr lang="en-IN" sz="1600" b="1" dirty="0">
                <a:latin typeface="Adobe Clean Light" panose="020B0303020404020204" pitchFamily="34" charset="0"/>
              </a:rPr>
              <a:t>our model </a:t>
            </a:r>
            <a:r>
              <a:rPr lang="en-IN" sz="1600" dirty="0">
                <a:latin typeface="Adobe Clean Light" panose="020B0303020404020204" pitchFamily="34" charset="0"/>
              </a:rPr>
              <a:t>on </a:t>
            </a:r>
            <a:r>
              <a:rPr lang="en-IN" sz="1600" b="1" dirty="0">
                <a:latin typeface="Adobe Clean Light" panose="020B0303020404020204" pitchFamily="34" charset="0"/>
              </a:rPr>
              <a:t>recommendations grounds</a:t>
            </a:r>
            <a:r>
              <a:rPr lang="en-IN" sz="1600" dirty="0">
                <a:latin typeface="Adobe Clean Light" panose="020B0303020404020204" pitchFamily="34" charset="0"/>
              </a:rPr>
              <a:t> was </a:t>
            </a:r>
            <a:r>
              <a:rPr lang="en-IN" sz="1600" b="1" dirty="0">
                <a:latin typeface="Adobe Clean Light" panose="020B0303020404020204" pitchFamily="34" charset="0"/>
              </a:rPr>
              <a:t>1.40</a:t>
            </a:r>
            <a:r>
              <a:rPr lang="en-IN" sz="1600" dirty="0">
                <a:latin typeface="Adobe Clean Light" panose="020B0303020404020204" pitchFamily="34" charset="0"/>
              </a:rPr>
              <a:t>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IN" sz="1600" dirty="0">
              <a:latin typeface="Adobe Clean Light" panose="020B0303020404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sz="1600" dirty="0">
                <a:latin typeface="Adobe Clean Light" panose="020B0303020404020204" pitchFamily="34" charset="0"/>
              </a:rPr>
              <a:t>This was </a:t>
            </a:r>
            <a:r>
              <a:rPr lang="en-IN" sz="1600" b="1" dirty="0">
                <a:latin typeface="Adobe Clean Light" panose="020B0303020404020204" pitchFamily="34" charset="0"/>
              </a:rPr>
              <a:t>almost twice the weighted average of the ratings</a:t>
            </a:r>
            <a:r>
              <a:rPr lang="en-IN" sz="1600" dirty="0">
                <a:latin typeface="Adobe Clean Light" panose="020B0303020404020204" pitchFamily="34" charset="0"/>
              </a:rPr>
              <a:t> for the images obtained from </a:t>
            </a:r>
            <a:r>
              <a:rPr lang="en-IN" sz="1600" b="1" dirty="0">
                <a:latin typeface="Adobe Clean Light" panose="020B0303020404020204" pitchFamily="34" charset="0"/>
              </a:rPr>
              <a:t>baseline </a:t>
            </a:r>
            <a:r>
              <a:rPr lang="en-IN" sz="1600" dirty="0">
                <a:latin typeface="Adobe Clean Light" panose="020B0303020404020204" pitchFamily="34" charset="0"/>
              </a:rPr>
              <a:t>on </a:t>
            </a:r>
            <a:r>
              <a:rPr lang="en-IN" sz="1600" b="1" dirty="0">
                <a:latin typeface="Adobe Clean Light" panose="020B0303020404020204" pitchFamily="34" charset="0"/>
              </a:rPr>
              <a:t>recommendations grounds </a:t>
            </a:r>
            <a:r>
              <a:rPr lang="en-IN" sz="1600" dirty="0">
                <a:latin typeface="Adobe Clean Light" panose="020B0303020404020204" pitchFamily="34" charset="0"/>
              </a:rPr>
              <a:t>which was only </a:t>
            </a:r>
            <a:r>
              <a:rPr lang="en-IN" sz="1600" b="1" dirty="0">
                <a:latin typeface="Adobe Clean Light" panose="020B0303020404020204" pitchFamily="34" charset="0"/>
              </a:rPr>
              <a:t>0.71</a:t>
            </a:r>
            <a:r>
              <a:rPr lang="en-IN" sz="1600" dirty="0">
                <a:latin typeface="Adobe Clean Light" panose="020B0303020404020204" pitchFamily="34" charset="0"/>
              </a:rPr>
              <a:t>.</a:t>
            </a:r>
          </a:p>
          <a:p>
            <a:br>
              <a:rPr lang="en-IN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093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3E5711-800B-B043-9C47-DE8A461943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21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CC3C27E-270D-674B-BA0E-0D10256BC6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721" y="287507"/>
            <a:ext cx="11579384" cy="593725"/>
          </a:xfrm>
        </p:spPr>
        <p:txBody>
          <a:bodyPr/>
          <a:lstStyle/>
          <a:p>
            <a:br>
              <a:rPr lang="en-US" sz="2000" dirty="0"/>
            </a:br>
            <a:br>
              <a:rPr lang="en-US" sz="2000" dirty="0"/>
            </a:br>
            <a:r>
              <a:rPr lang="en-US" sz="2100" b="1" dirty="0"/>
              <a:t>PART II </a:t>
            </a:r>
            <a:r>
              <a:rPr lang="en-US" sz="2100" dirty="0"/>
              <a:t>- </a:t>
            </a:r>
            <a:r>
              <a:rPr lang="en-IN" sz="2100" dirty="0"/>
              <a:t>Recommending Products Based on </a:t>
            </a:r>
            <a:r>
              <a:rPr lang="en-IN" sz="2100" b="1" dirty="0"/>
              <a:t>STYLE SIMILARITY </a:t>
            </a:r>
            <a:r>
              <a:rPr lang="en-IN" sz="2100" dirty="0"/>
              <a:t>in relation to Real-World Surroundings</a:t>
            </a:r>
            <a:br>
              <a:rPr lang="en-US" sz="2100" dirty="0"/>
            </a:br>
            <a:endParaRPr lang="en-US" sz="21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2299D4F-CF34-424C-BAEA-3B020BCC0311}"/>
              </a:ext>
            </a:extLst>
          </p:cNvPr>
          <p:cNvSpPr txBox="1"/>
          <p:nvPr/>
        </p:nvSpPr>
        <p:spPr>
          <a:xfrm>
            <a:off x="304721" y="1014889"/>
            <a:ext cx="36327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Adobe Clean Light" panose="020B0303020404020204" pitchFamily="34" charset="0"/>
              </a:rPr>
              <a:t>Comparison with Baseline Model</a:t>
            </a:r>
            <a:endParaRPr lang="en-US" sz="2000" b="1" u="sng" dirty="0">
              <a:latin typeface="Adobe Clean Light" panose="020B0303020404020204" pitchFamily="34" charset="0"/>
            </a:endParaRPr>
          </a:p>
        </p:txBody>
      </p:sp>
      <p:pic>
        <p:nvPicPr>
          <p:cNvPr id="8" name="Picture 6" descr="https://lh4.googleusercontent.com/qc8rOwce_JyRf8j6q5zIGnmGuiiuTjopMQxxRuX6IURFzRDEX0Yp2VBWHH5ftI6SpKfztergpAROiFsXkTPrY46T4NufWyyvYh5D4hxINp2Ls7eSQY-iw8FRi1g2muWuhFPkawOC">
            <a:extLst>
              <a:ext uri="{FF2B5EF4-FFF2-40B4-BE49-F238E27FC236}">
                <a16:creationId xmlns:a16="http://schemas.microsoft.com/office/drawing/2014/main" id="{8490DF78-A673-E145-B9C5-D89EA7B226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007" y="1879790"/>
            <a:ext cx="7162879" cy="2698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427564D-531A-E946-BB69-FFE69A67B1F2}"/>
              </a:ext>
            </a:extLst>
          </p:cNvPr>
          <p:cNvSpPr/>
          <p:nvPr/>
        </p:nvSpPr>
        <p:spPr>
          <a:xfrm>
            <a:off x="356007" y="4684687"/>
            <a:ext cx="7168704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600" dirty="0">
                <a:solidFill>
                  <a:srgbClr val="000000"/>
                </a:solidFill>
                <a:latin typeface="Adobe Clean Light" panose="020B0303020404020204" pitchFamily="34" charset="0"/>
              </a:rPr>
              <a:t>Difference between Retargeting Engagement from our Model (Left) and Baseline (Right) </a:t>
            </a:r>
            <a:endParaRPr lang="en-IN" sz="1600" dirty="0">
              <a:latin typeface="Adobe Clean Light" panose="020B0303020404020204" pitchFamily="34" charset="0"/>
            </a:endParaRPr>
          </a:p>
          <a:p>
            <a:br>
              <a:rPr lang="en-IN" dirty="0"/>
            </a:b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E48244F-D678-FD4A-9C8B-9302FA7859FD}"/>
              </a:ext>
            </a:extLst>
          </p:cNvPr>
          <p:cNvSpPr/>
          <p:nvPr/>
        </p:nvSpPr>
        <p:spPr>
          <a:xfrm>
            <a:off x="7648576" y="1598019"/>
            <a:ext cx="4470886" cy="51090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b="1" dirty="0">
                <a:solidFill>
                  <a:srgbClr val="000000"/>
                </a:solidFill>
                <a:latin typeface="Adobe Clean Light" panose="020B0303020404020204" pitchFamily="34" charset="0"/>
              </a:rPr>
              <a:t>93.75%</a:t>
            </a:r>
            <a:r>
              <a:rPr lang="en-IN" sz="1600" dirty="0">
                <a:solidFill>
                  <a:srgbClr val="000000"/>
                </a:solidFill>
                <a:latin typeface="Adobe Clean Light" panose="020B0303020404020204" pitchFamily="34" charset="0"/>
              </a:rPr>
              <a:t> of the times images from our model were rated as either </a:t>
            </a:r>
            <a:r>
              <a:rPr lang="en-IN" sz="1600" b="1" dirty="0">
                <a:solidFill>
                  <a:srgbClr val="000000"/>
                </a:solidFill>
                <a:latin typeface="Adobe Clean Light" panose="020B0303020404020204" pitchFamily="34" charset="0"/>
              </a:rPr>
              <a:t>Good or Fair </a:t>
            </a:r>
            <a:r>
              <a:rPr lang="en-IN" sz="1600" dirty="0">
                <a:solidFill>
                  <a:srgbClr val="000000"/>
                </a:solidFill>
                <a:latin typeface="Adobe Clean Light" panose="020B0303020404020204" pitchFamily="34" charset="0"/>
              </a:rPr>
              <a:t>based on </a:t>
            </a:r>
            <a:r>
              <a:rPr lang="en-IN" sz="1600" b="1" dirty="0">
                <a:solidFill>
                  <a:srgbClr val="000000"/>
                </a:solidFill>
                <a:latin typeface="Adobe Clean Light" panose="020B0303020404020204" pitchFamily="34" charset="0"/>
              </a:rPr>
              <a:t>how engaging the images were </a:t>
            </a:r>
            <a:r>
              <a:rPr lang="en-IN" sz="1600" dirty="0">
                <a:solidFill>
                  <a:srgbClr val="000000"/>
                </a:solidFill>
                <a:latin typeface="Adobe Clean Light" panose="020B0303020404020204" pitchFamily="34" charset="0"/>
              </a:rPr>
              <a:t>from retargeting purposes.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600" dirty="0">
              <a:solidFill>
                <a:srgbClr val="000000"/>
              </a:solidFill>
              <a:latin typeface="Adobe Clean Light" panose="020B03030204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rgbClr val="000000"/>
                </a:solidFill>
                <a:latin typeface="Adobe Clean Light" panose="020B0303020404020204" pitchFamily="34" charset="0"/>
              </a:rPr>
              <a:t>Whereas, only </a:t>
            </a:r>
            <a:r>
              <a:rPr lang="en-IN" sz="1600" b="1" dirty="0">
                <a:solidFill>
                  <a:srgbClr val="000000"/>
                </a:solidFill>
                <a:latin typeface="Adobe Clean Light" panose="020B0303020404020204" pitchFamily="34" charset="0"/>
              </a:rPr>
              <a:t>37.5%</a:t>
            </a:r>
            <a:r>
              <a:rPr lang="en-IN" sz="1600" dirty="0">
                <a:solidFill>
                  <a:srgbClr val="000000"/>
                </a:solidFill>
                <a:latin typeface="Adobe Clean Light" panose="020B0303020404020204" pitchFamily="34" charset="0"/>
              </a:rPr>
              <a:t> of the times images from </a:t>
            </a:r>
            <a:r>
              <a:rPr lang="en-IN" sz="1600" b="1" dirty="0">
                <a:solidFill>
                  <a:srgbClr val="000000"/>
                </a:solidFill>
                <a:latin typeface="Adobe Clean Light" panose="020B0303020404020204" pitchFamily="34" charset="0"/>
              </a:rPr>
              <a:t>baseline</a:t>
            </a:r>
            <a:r>
              <a:rPr lang="en-IN" sz="1600" dirty="0">
                <a:solidFill>
                  <a:srgbClr val="000000"/>
                </a:solidFill>
                <a:latin typeface="Adobe Clean Light" panose="020B0303020404020204" pitchFamily="34" charset="0"/>
              </a:rPr>
              <a:t> were considered as </a:t>
            </a:r>
            <a:r>
              <a:rPr lang="en-IN" sz="1600" b="1" dirty="0">
                <a:solidFill>
                  <a:srgbClr val="000000"/>
                </a:solidFill>
                <a:latin typeface="Adobe Clean Light" panose="020B0303020404020204" pitchFamily="34" charset="0"/>
              </a:rPr>
              <a:t>Good or Fair </a:t>
            </a:r>
            <a:r>
              <a:rPr lang="en-IN" sz="1600" dirty="0">
                <a:solidFill>
                  <a:srgbClr val="000000"/>
                </a:solidFill>
                <a:latin typeface="Adobe Clean Light" panose="020B0303020404020204" pitchFamily="34" charset="0"/>
              </a:rPr>
              <a:t>on </a:t>
            </a:r>
            <a:r>
              <a:rPr lang="en-IN" sz="1600" b="1" dirty="0">
                <a:solidFill>
                  <a:srgbClr val="000000"/>
                </a:solidFill>
                <a:latin typeface="Adobe Clean Light" panose="020B0303020404020204" pitchFamily="34" charset="0"/>
              </a:rPr>
              <a:t>how engaging the images were</a:t>
            </a:r>
            <a:r>
              <a:rPr lang="en-IN" sz="1600" dirty="0">
                <a:solidFill>
                  <a:srgbClr val="000000"/>
                </a:solidFill>
                <a:latin typeface="Adobe Clean Light" panose="020B0303020404020204" pitchFamily="34" charset="0"/>
              </a:rPr>
              <a:t> from retargeting purposes.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600" dirty="0">
              <a:solidFill>
                <a:srgbClr val="000000"/>
              </a:solidFill>
              <a:latin typeface="Adobe Clean Light" panose="020B03030204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>
                <a:latin typeface="Adobe Clean Light" panose="020B0303020404020204" pitchFamily="34" charset="0"/>
              </a:rPr>
              <a:t>The </a:t>
            </a:r>
            <a:r>
              <a:rPr lang="en-IN" sz="1600" b="1" dirty="0">
                <a:latin typeface="Adobe Clean Light" panose="020B0303020404020204" pitchFamily="34" charset="0"/>
              </a:rPr>
              <a:t>weighted average of the ratings</a:t>
            </a:r>
            <a:r>
              <a:rPr lang="en-IN" sz="1600" dirty="0">
                <a:latin typeface="Adobe Clean Light" panose="020B0303020404020204" pitchFamily="34" charset="0"/>
              </a:rPr>
              <a:t> for the images from </a:t>
            </a:r>
            <a:r>
              <a:rPr lang="en-IN" sz="1600" b="1" dirty="0">
                <a:latin typeface="Adobe Clean Light" panose="020B0303020404020204" pitchFamily="34" charset="0"/>
              </a:rPr>
              <a:t>our model </a:t>
            </a:r>
            <a:r>
              <a:rPr lang="en-IN" sz="1600" dirty="0">
                <a:latin typeface="Adobe Clean Light" panose="020B0303020404020204" pitchFamily="34" charset="0"/>
              </a:rPr>
              <a:t>for </a:t>
            </a:r>
            <a:r>
              <a:rPr lang="en-IN" sz="1600" b="1" dirty="0">
                <a:latin typeface="Adobe Clean Light" panose="020B0303020404020204" pitchFamily="34" charset="0"/>
              </a:rPr>
              <a:t>retargeting purposes </a:t>
            </a:r>
            <a:r>
              <a:rPr lang="en-IN" sz="1600" dirty="0">
                <a:latin typeface="Adobe Clean Light" panose="020B0303020404020204" pitchFamily="34" charset="0"/>
              </a:rPr>
              <a:t>was </a:t>
            </a:r>
            <a:r>
              <a:rPr lang="en-IN" sz="1600" b="1" dirty="0">
                <a:latin typeface="Adobe Clean Light" panose="020B0303020404020204" pitchFamily="34" charset="0"/>
              </a:rPr>
              <a:t>1.50</a:t>
            </a:r>
            <a:r>
              <a:rPr lang="en-IN" sz="1600" dirty="0">
                <a:latin typeface="Adobe Clean Light" panose="020B0303020404020204" pitchFamily="34" charset="0"/>
              </a:rPr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600" dirty="0">
              <a:latin typeface="Adobe Clean Light" panose="020B03030204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>
                <a:latin typeface="Adobe Clean Light" panose="020B0303020404020204" pitchFamily="34" charset="0"/>
              </a:rPr>
              <a:t>This was </a:t>
            </a:r>
            <a:r>
              <a:rPr lang="en-IN" sz="1600" b="1" dirty="0">
                <a:latin typeface="Adobe Clean Light" panose="020B0303020404020204" pitchFamily="34" charset="0"/>
              </a:rPr>
              <a:t>more than thrice</a:t>
            </a:r>
            <a:r>
              <a:rPr lang="en-IN" sz="1600" dirty="0">
                <a:latin typeface="Adobe Clean Light" panose="020B0303020404020204" pitchFamily="34" charset="0"/>
              </a:rPr>
              <a:t> the </a:t>
            </a:r>
            <a:r>
              <a:rPr lang="en-IN" sz="1600" b="1" dirty="0">
                <a:latin typeface="Adobe Clean Light" panose="020B0303020404020204" pitchFamily="34" charset="0"/>
              </a:rPr>
              <a:t>weighted average of the ratings</a:t>
            </a:r>
            <a:r>
              <a:rPr lang="en-IN" sz="1600" dirty="0">
                <a:latin typeface="Adobe Clean Light" panose="020B0303020404020204" pitchFamily="34" charset="0"/>
              </a:rPr>
              <a:t> for the images obtained from </a:t>
            </a:r>
            <a:r>
              <a:rPr lang="en-IN" sz="1600" b="1" dirty="0">
                <a:latin typeface="Adobe Clean Light" panose="020B0303020404020204" pitchFamily="34" charset="0"/>
              </a:rPr>
              <a:t>baseline</a:t>
            </a:r>
            <a:r>
              <a:rPr lang="en-IN" sz="1600" dirty="0">
                <a:latin typeface="Adobe Clean Light" panose="020B0303020404020204" pitchFamily="34" charset="0"/>
              </a:rPr>
              <a:t> for </a:t>
            </a:r>
            <a:r>
              <a:rPr lang="en-IN" sz="1600" b="1" dirty="0">
                <a:latin typeface="Adobe Clean Light" panose="020B0303020404020204" pitchFamily="34" charset="0"/>
              </a:rPr>
              <a:t>retargeting purposes </a:t>
            </a:r>
            <a:r>
              <a:rPr lang="en-IN" sz="1600" dirty="0">
                <a:latin typeface="Adobe Clean Light" panose="020B0303020404020204" pitchFamily="34" charset="0"/>
              </a:rPr>
              <a:t>which was only </a:t>
            </a:r>
            <a:r>
              <a:rPr lang="en-IN" sz="1600" b="1" dirty="0">
                <a:latin typeface="Adobe Clean Light" panose="020B0303020404020204" pitchFamily="34" charset="0"/>
              </a:rPr>
              <a:t>0.44</a:t>
            </a:r>
            <a:r>
              <a:rPr lang="en-IN" dirty="0"/>
              <a:t>.</a:t>
            </a:r>
            <a:endParaRPr lang="en-IN" sz="1600" dirty="0">
              <a:latin typeface="Adobe Clean Light" panose="020B0303020404020204" pitchFamily="34" charset="0"/>
            </a:endParaRPr>
          </a:p>
          <a:p>
            <a:br>
              <a:rPr lang="en-IN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8992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C20475-A974-2246-9FA4-C8D843007C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FAE327-FEF6-C143-8474-41A0702DAB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In the email marketing domain, </a:t>
            </a:r>
            <a:r>
              <a:rPr lang="en-IN" b="1" dirty="0"/>
              <a:t>both of the above mentioned use cases </a:t>
            </a:r>
            <a:r>
              <a:rPr lang="en-IN" dirty="0"/>
              <a:t>will make </a:t>
            </a:r>
            <a:r>
              <a:rPr lang="en-IN" b="1" dirty="0"/>
              <a:t>retargeting much more personalized and engaging </a:t>
            </a:r>
            <a:r>
              <a:rPr lang="en-IN" dirty="0"/>
              <a:t>which can </a:t>
            </a:r>
            <a:r>
              <a:rPr lang="en-IN" b="1" dirty="0"/>
              <a:t>increase conversions</a:t>
            </a:r>
            <a:r>
              <a:rPr lang="en-IN" dirty="0"/>
              <a:t>.</a:t>
            </a:r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The proposed technology would </a:t>
            </a:r>
            <a:r>
              <a:rPr lang="en-IN" b="1" dirty="0"/>
              <a:t>fit in well with </a:t>
            </a:r>
            <a:r>
              <a:rPr lang="en-IN" b="1"/>
              <a:t>the strategic </a:t>
            </a:r>
            <a:r>
              <a:rPr lang="en-IN" b="1" dirty="0"/>
              <a:t>roadmap of Adobe </a:t>
            </a:r>
            <a:r>
              <a:rPr lang="en-IN" dirty="0"/>
              <a:t>for being a prominent player in the field of “</a:t>
            </a:r>
            <a:r>
              <a:rPr lang="en-IN" b="1" dirty="0"/>
              <a:t>Augmented Reality for Marketing</a:t>
            </a:r>
            <a:r>
              <a:rPr lang="en-IN" dirty="0"/>
              <a:t>”.</a:t>
            </a:r>
          </a:p>
          <a:p>
            <a:pPr marL="9525" indent="0">
              <a:buNone/>
            </a:pPr>
            <a:r>
              <a:rPr lang="en-IN" dirty="0"/>
              <a:t> </a:t>
            </a:r>
            <a:br>
              <a:rPr lang="en-IN" dirty="0"/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4F9350-95B8-774F-A3DA-76293F0E5D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0853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117987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B09060-3900-AC4E-8EB0-0DB75A3412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82E2C5-73AB-FC4A-9A3E-EC69BA6D49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9525" indent="0">
              <a:buNone/>
            </a:pPr>
            <a:endParaRPr lang="en-IN" sz="2800" dirty="0"/>
          </a:p>
          <a:p>
            <a:pPr marL="9525" indent="0">
              <a:buNone/>
            </a:pPr>
            <a:endParaRPr lang="en-IN" sz="2800" dirty="0"/>
          </a:p>
          <a:p>
            <a:pPr marL="9525" indent="0">
              <a:buNone/>
            </a:pPr>
            <a:r>
              <a:rPr lang="en-IN" sz="2800" dirty="0"/>
              <a:t>Generating And Providing Augmented Reality Representations of Recommended Products Based on </a:t>
            </a:r>
          </a:p>
          <a:p>
            <a:r>
              <a:rPr lang="en-IN" sz="2800" b="1" dirty="0"/>
              <a:t>Style Compatibility</a:t>
            </a:r>
            <a:endParaRPr lang="en-IN" sz="2800" dirty="0"/>
          </a:p>
          <a:p>
            <a:r>
              <a:rPr lang="en-IN" sz="2800" b="1" dirty="0"/>
              <a:t>Style Similarity</a:t>
            </a:r>
          </a:p>
          <a:p>
            <a:pPr marL="9525" indent="0">
              <a:buNone/>
            </a:pPr>
            <a:r>
              <a:rPr lang="en-IN" sz="2800" dirty="0"/>
              <a:t>in relation to Real-World Surroundings </a:t>
            </a: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AC936E-9E43-124B-BB5E-683139501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77482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699557-F855-6544-988C-475CCEBDA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b="1" dirty="0"/>
              <a:t>PART I </a:t>
            </a:r>
            <a:r>
              <a:rPr lang="en-US" sz="2000" dirty="0"/>
              <a:t>- </a:t>
            </a:r>
            <a:r>
              <a:rPr lang="en-IN" sz="2000" dirty="0"/>
              <a:t>Recommending Products Based on </a:t>
            </a:r>
            <a:r>
              <a:rPr lang="en-IN" sz="2000" b="1" dirty="0"/>
              <a:t>STYLE COMPATIBILITY </a:t>
            </a:r>
            <a:r>
              <a:rPr lang="en-IN" sz="2000" dirty="0"/>
              <a:t>in relation to Real-World Surroundings</a:t>
            </a: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AE42E2-2C9D-B14F-87D2-AFABD4DA1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4</a:t>
            </a:fld>
            <a:endParaRPr lang="en-US" dirty="0"/>
          </a:p>
        </p:txBody>
      </p:sp>
      <p:pic>
        <p:nvPicPr>
          <p:cNvPr id="5" name="Picture 2" descr="https://lh3.googleusercontent.com/ovprzK_YNOXK0qG8_W4Zyl_58UNcmMBc-CrKEpbn-7bK7Gv6rDveicb9qVFKEP9U2q8Uw6KYWce0vlevxnyMXf57YMCuYqb48hanKljl5d-m7avQ_dMnEsC-iF-uB7UZY5TkW2sh">
            <a:extLst>
              <a:ext uri="{FF2B5EF4-FFF2-40B4-BE49-F238E27FC236}">
                <a16:creationId xmlns:a16="http://schemas.microsoft.com/office/drawing/2014/main" id="{7990E73F-C38F-664E-969D-E66D9B709E7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620" y="1715087"/>
            <a:ext cx="4748925" cy="3580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https://lh5.googleusercontent.com/qGByWRfr4jWK8f5xFana0M04XpTCeq0CvkL6s-K14mZDI81VVezTuV85CwIhOEJjStuc31UN3bY8vqgSSoEMdO6eOCG_0uZK3xaOg-YNlyDpvE_H8VNop8urC4Byh5ReMJF2hcUh">
            <a:extLst>
              <a:ext uri="{FF2B5EF4-FFF2-40B4-BE49-F238E27FC236}">
                <a16:creationId xmlns:a16="http://schemas.microsoft.com/office/drawing/2014/main" id="{15ECC64F-771C-854B-80A3-EA7605F21F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8125" y="1715087"/>
            <a:ext cx="4748925" cy="3580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69EE23A-0C81-7044-8B5B-B9BBED5DA3E8}"/>
              </a:ext>
            </a:extLst>
          </p:cNvPr>
          <p:cNvSpPr txBox="1"/>
          <p:nvPr/>
        </p:nvSpPr>
        <p:spPr>
          <a:xfrm>
            <a:off x="837620" y="5407901"/>
            <a:ext cx="4824427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>
                <a:solidFill>
                  <a:srgbClr val="000000"/>
                </a:solidFill>
                <a:latin typeface="Adobe Clean Light" panose="020B0303020404020204" pitchFamily="34" charset="0"/>
              </a:rPr>
              <a:t>Screenshot of AR app session (the coffee table is virtual)</a:t>
            </a:r>
          </a:p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5E7387-5BC7-0441-BCE7-3BABF305C90B}"/>
              </a:ext>
            </a:extLst>
          </p:cNvPr>
          <p:cNvSpPr txBox="1"/>
          <p:nvPr/>
        </p:nvSpPr>
        <p:spPr>
          <a:xfrm>
            <a:off x="6308125" y="5410200"/>
            <a:ext cx="47489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>
                <a:latin typeface="Adobe Clean Light" panose="020B0303020404020204" pitchFamily="34" charset="0"/>
              </a:rPr>
              <a:t>Corresponding Camera frame of Viewpoint</a:t>
            </a:r>
            <a:endParaRPr lang="en-US" sz="1600" b="1" dirty="0">
              <a:latin typeface="Adobe Clean Light" panose="020B0303020404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BC25F2-221C-5347-99F0-E1F4E306A6EE}"/>
              </a:ext>
            </a:extLst>
          </p:cNvPr>
          <p:cNvSpPr txBox="1"/>
          <p:nvPr/>
        </p:nvSpPr>
        <p:spPr>
          <a:xfrm>
            <a:off x="304721" y="1014889"/>
            <a:ext cx="29819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Adobe Clean Light" panose="020B0303020404020204" pitchFamily="34" charset="0"/>
              </a:rPr>
              <a:t>Step 1: Viewpoint Selection</a:t>
            </a:r>
          </a:p>
        </p:txBody>
      </p:sp>
    </p:spTree>
    <p:extLst>
      <p:ext uri="{BB962C8B-B14F-4D97-AF65-F5344CB8AC3E}">
        <p14:creationId xmlns:p14="http://schemas.microsoft.com/office/powerpoint/2010/main" val="30539349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699557-F855-6544-988C-475CCEBDA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b="1" dirty="0"/>
              <a:t>PART I </a:t>
            </a:r>
            <a:r>
              <a:rPr lang="en-US" sz="2000" dirty="0"/>
              <a:t>- </a:t>
            </a:r>
            <a:r>
              <a:rPr lang="en-IN" sz="2000" dirty="0"/>
              <a:t>Recommending Products Based on </a:t>
            </a:r>
            <a:r>
              <a:rPr lang="en-IN" sz="2000" b="1" dirty="0"/>
              <a:t>STYLE COMPATIBILITY </a:t>
            </a:r>
            <a:r>
              <a:rPr lang="en-IN" sz="2000" dirty="0"/>
              <a:t>in relation to Real-World Surroundings</a:t>
            </a: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AE42E2-2C9D-B14F-87D2-AFABD4DA1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5</a:t>
            </a:fld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27072C4-DC79-E94E-A5F8-1FBC94B43CDE}"/>
              </a:ext>
            </a:extLst>
          </p:cNvPr>
          <p:cNvSpPr txBox="1"/>
          <p:nvPr/>
        </p:nvSpPr>
        <p:spPr>
          <a:xfrm>
            <a:off x="304721" y="1014889"/>
            <a:ext cx="95798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Adobe Clean Light" panose="020B0303020404020204" pitchFamily="34" charset="0"/>
              </a:rPr>
              <a:t>Step 2: </a:t>
            </a:r>
            <a:r>
              <a:rPr lang="en-IN" sz="2000" b="1" dirty="0">
                <a:latin typeface="Adobe Clean Light" panose="020B0303020404020204" pitchFamily="34" charset="0"/>
              </a:rPr>
              <a:t>Location and Pose Identification of  the Augmented Product being tried by the user</a:t>
            </a:r>
            <a:endParaRPr lang="en-US" sz="2000" b="1" dirty="0">
              <a:latin typeface="Adobe Clean Light" panose="020B0303020404020204" pitchFamily="34" charset="0"/>
            </a:endParaRPr>
          </a:p>
        </p:txBody>
      </p:sp>
      <p:pic>
        <p:nvPicPr>
          <p:cNvPr id="14" name="Picture 2" descr="https://lh5.googleusercontent.com/nYJNWL-ZcvAG--iBTvwLXCN-BCtdaIgxF9xSdw5NfT305ZyYGsu7nUmncQb8UHbVRB5z60mgZB2v59AIRiIHIQp2ulcYF9NozrJxEh2SmpE6zDjNwDVskM0gggU03_3WfFNjd_kU">
            <a:extLst>
              <a:ext uri="{FF2B5EF4-FFF2-40B4-BE49-F238E27FC236}">
                <a16:creationId xmlns:a16="http://schemas.microsoft.com/office/drawing/2014/main" id="{16B38BC6-89D2-9E4F-8AAB-D83BD2B11D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3939" y="1554350"/>
            <a:ext cx="5103173" cy="3849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5275165A-AE64-EE43-A099-FE59FD9FDE70}"/>
              </a:ext>
            </a:extLst>
          </p:cNvPr>
          <p:cNvSpPr/>
          <p:nvPr/>
        </p:nvSpPr>
        <p:spPr>
          <a:xfrm>
            <a:off x="304720" y="5647789"/>
            <a:ext cx="1157938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600" b="1" dirty="0">
                <a:solidFill>
                  <a:srgbClr val="000000"/>
                </a:solidFill>
                <a:latin typeface="Adobe Clean Light" panose="020B0303020404020204" pitchFamily="34" charset="0"/>
              </a:rPr>
              <a:t>Reference:</a:t>
            </a:r>
            <a:r>
              <a:rPr lang="en-IN" sz="1600" dirty="0">
                <a:solidFill>
                  <a:srgbClr val="000000"/>
                </a:solidFill>
                <a:latin typeface="Adobe Clean Light" panose="020B0303020404020204" pitchFamily="34" charset="0"/>
              </a:rPr>
              <a:t> Naresh </a:t>
            </a:r>
            <a:r>
              <a:rPr lang="en-IN" sz="1600" dirty="0" err="1">
                <a:solidFill>
                  <a:srgbClr val="000000"/>
                </a:solidFill>
                <a:latin typeface="Adobe Clean Light" panose="020B0303020404020204" pitchFamily="34" charset="0"/>
              </a:rPr>
              <a:t>Boddeti</a:t>
            </a:r>
            <a:r>
              <a:rPr lang="en-IN" sz="1600" dirty="0">
                <a:solidFill>
                  <a:srgbClr val="000000"/>
                </a:solidFill>
                <a:latin typeface="Adobe Clean Light" panose="020B0303020404020204" pitchFamily="34" charset="0"/>
              </a:rPr>
              <a:t>, Vishnu, Takeo </a:t>
            </a:r>
            <a:r>
              <a:rPr lang="en-IN" sz="1600" dirty="0" err="1">
                <a:solidFill>
                  <a:srgbClr val="000000"/>
                </a:solidFill>
                <a:latin typeface="Adobe Clean Light" panose="020B0303020404020204" pitchFamily="34" charset="0"/>
              </a:rPr>
              <a:t>Kanade</a:t>
            </a:r>
            <a:r>
              <a:rPr lang="en-IN" sz="1600" dirty="0">
                <a:solidFill>
                  <a:srgbClr val="000000"/>
                </a:solidFill>
                <a:latin typeface="Adobe Clean Light" panose="020B0303020404020204" pitchFamily="34" charset="0"/>
              </a:rPr>
              <a:t>, and B. V. K. Vijaya Kumar. "Correlation filters for object alignment." Proceedings of the IEEE Conference on Computer Vision and Pattern Recognition. 2013. </a:t>
            </a:r>
            <a:endParaRPr lang="en-US" sz="1600" dirty="0">
              <a:latin typeface="Adobe Clean Light" panose="020B03030204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73540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699557-F855-6544-988C-475CCEBDA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b="1" dirty="0"/>
              <a:t>PART I </a:t>
            </a:r>
            <a:r>
              <a:rPr lang="en-US" sz="2000" dirty="0"/>
              <a:t>- </a:t>
            </a:r>
            <a:r>
              <a:rPr lang="en-IN" sz="2000" dirty="0"/>
              <a:t>Recommending Products Based on </a:t>
            </a:r>
            <a:r>
              <a:rPr lang="en-IN" sz="2000" b="1" dirty="0"/>
              <a:t>STYLE COMPATIBILITY </a:t>
            </a:r>
            <a:r>
              <a:rPr lang="en-IN" sz="2000" dirty="0"/>
              <a:t>in relation to Real-World Surroundings</a:t>
            </a: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AE42E2-2C9D-B14F-87D2-AFABD4DA1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6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3B47B6-8A24-6B46-A9A8-E51E9E2C3869}"/>
              </a:ext>
            </a:extLst>
          </p:cNvPr>
          <p:cNvSpPr txBox="1"/>
          <p:nvPr/>
        </p:nvSpPr>
        <p:spPr>
          <a:xfrm>
            <a:off x="304721" y="1014889"/>
            <a:ext cx="30460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Adobe Clean Light" panose="020B0303020404020204" pitchFamily="34" charset="0"/>
              </a:rPr>
              <a:t>Step 3: </a:t>
            </a:r>
            <a:r>
              <a:rPr lang="en-IN" sz="2000" b="1" dirty="0">
                <a:latin typeface="Adobe Clean Light" panose="020B0303020404020204" pitchFamily="34" charset="0"/>
              </a:rPr>
              <a:t>Object Identification</a:t>
            </a:r>
            <a:endParaRPr lang="en-US" sz="2000" b="1" dirty="0">
              <a:latin typeface="Adobe Clean Light" panose="020B0303020404020204" pitchFamily="34" charset="0"/>
            </a:endParaRPr>
          </a:p>
        </p:txBody>
      </p:sp>
      <p:pic>
        <p:nvPicPr>
          <p:cNvPr id="6" name="Picture 2" descr="https://lh3.googleusercontent.com/x0OvbIkodJgmEOvbvdMyoYTENfrMHCXZxKb7wdBuXM4OHYKIwEVAkQlJ3KXEVjve7nCJWjRXlQmz13ZCDHcIwILsuIQHglmxSSEJhRDuG-gH3c3WTeWbycP5V0wfmbqA1H2UdFBy">
            <a:extLst>
              <a:ext uri="{FF2B5EF4-FFF2-40B4-BE49-F238E27FC236}">
                <a16:creationId xmlns:a16="http://schemas.microsoft.com/office/drawing/2014/main" id="{AB1A6FBB-7C0C-AF49-8D1E-0D95D63C50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2122" y="1406691"/>
            <a:ext cx="4964577" cy="3727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5CB5687-5BA3-0941-B620-1CEAC5D379F7}"/>
              </a:ext>
            </a:extLst>
          </p:cNvPr>
          <p:cNvSpPr/>
          <p:nvPr/>
        </p:nvSpPr>
        <p:spPr>
          <a:xfrm>
            <a:off x="3143247" y="5175603"/>
            <a:ext cx="5902325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600" dirty="0">
                <a:solidFill>
                  <a:srgbClr val="000000"/>
                </a:solidFill>
                <a:latin typeface="Adobe Clean Light" panose="020B0303020404020204" pitchFamily="34" charset="0"/>
              </a:rPr>
              <a:t>Camera frame of the viewpoint (identified chair is bounded in a red box)</a:t>
            </a:r>
            <a:endParaRPr lang="en-IN" sz="1600" dirty="0">
              <a:latin typeface="Adobe Clean Light" panose="020B0303020404020204" pitchFamily="34" charset="0"/>
            </a:endParaRPr>
          </a:p>
          <a:p>
            <a:br>
              <a:rPr lang="en-IN" dirty="0"/>
            </a:b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2ACC395-4994-5C44-A8C3-5B3BB531D743}"/>
              </a:ext>
            </a:extLst>
          </p:cNvPr>
          <p:cNvSpPr/>
          <p:nvPr/>
        </p:nvSpPr>
        <p:spPr>
          <a:xfrm>
            <a:off x="174545" y="5659310"/>
            <a:ext cx="11709560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IN" sz="1600" b="1" dirty="0">
                <a:solidFill>
                  <a:srgbClr val="000000"/>
                </a:solidFill>
                <a:latin typeface="Adobe Clean Light" panose="020B0303020404020204" pitchFamily="34" charset="0"/>
              </a:rPr>
              <a:t>Reference: </a:t>
            </a:r>
            <a:r>
              <a:rPr lang="en-IN" sz="1600" dirty="0" err="1">
                <a:latin typeface="Adobe Clean Light" panose="020B0303020404020204" pitchFamily="34" charset="0"/>
              </a:rPr>
              <a:t>Shaoqing</a:t>
            </a:r>
            <a:r>
              <a:rPr lang="en-IN" sz="1600" dirty="0">
                <a:latin typeface="Adobe Clean Light" panose="020B0303020404020204" pitchFamily="34" charset="0"/>
              </a:rPr>
              <a:t> Ren, </a:t>
            </a:r>
            <a:r>
              <a:rPr lang="en-IN" sz="1600" dirty="0" err="1">
                <a:latin typeface="Adobe Clean Light" panose="020B0303020404020204" pitchFamily="34" charset="0"/>
              </a:rPr>
              <a:t>Kaiming</a:t>
            </a:r>
            <a:r>
              <a:rPr lang="en-IN" sz="1600" dirty="0">
                <a:latin typeface="Adobe Clean Light" panose="020B0303020404020204" pitchFamily="34" charset="0"/>
              </a:rPr>
              <a:t> He, Ross </a:t>
            </a:r>
            <a:r>
              <a:rPr lang="en-IN" sz="1600" dirty="0" err="1">
                <a:latin typeface="Adobe Clean Light" panose="020B0303020404020204" pitchFamily="34" charset="0"/>
              </a:rPr>
              <a:t>Girshick</a:t>
            </a:r>
            <a:r>
              <a:rPr lang="en-IN" sz="1600" dirty="0">
                <a:latin typeface="Adobe Clean Light" panose="020B0303020404020204" pitchFamily="34" charset="0"/>
              </a:rPr>
              <a:t>, Jian Sun</a:t>
            </a:r>
            <a:r>
              <a:rPr lang="en-IN" sz="1600" dirty="0">
                <a:solidFill>
                  <a:srgbClr val="000000"/>
                </a:solidFill>
                <a:latin typeface="Adobe Clean Light" panose="020B0303020404020204" pitchFamily="34" charset="0"/>
              </a:rPr>
              <a:t>. Faster R-CNN: Towards Real-Time Object Detection with Region Proposal Networks. Advances in Neural Information Processing </a:t>
            </a:r>
            <a:r>
              <a:rPr lang="en-IN" sz="1600" dirty="0" err="1">
                <a:solidFill>
                  <a:srgbClr val="000000"/>
                </a:solidFill>
                <a:latin typeface="Adobe Clean Light" panose="020B0303020404020204" pitchFamily="34" charset="0"/>
              </a:rPr>
              <a:t>Sytems</a:t>
            </a:r>
            <a:r>
              <a:rPr lang="en-IN" sz="1600" dirty="0">
                <a:solidFill>
                  <a:srgbClr val="000000"/>
                </a:solidFill>
                <a:latin typeface="Adobe Clean Light" panose="020B0303020404020204" pitchFamily="34" charset="0"/>
              </a:rPr>
              <a:t> (NIPS), 2015</a:t>
            </a:r>
            <a:endParaRPr lang="en-IN" sz="1600" dirty="0">
              <a:latin typeface="Adobe Clean Light" panose="020B0303020404020204" pitchFamily="34" charset="0"/>
            </a:endParaRPr>
          </a:p>
          <a:p>
            <a:br>
              <a:rPr lang="en-IN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36742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699557-F855-6544-988C-475CCEBDA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b="1" dirty="0"/>
              <a:t>PART I </a:t>
            </a:r>
            <a:r>
              <a:rPr lang="en-US" sz="2000" dirty="0"/>
              <a:t>- </a:t>
            </a:r>
            <a:r>
              <a:rPr lang="en-IN" sz="2000" dirty="0"/>
              <a:t>Recommending Products Based on </a:t>
            </a:r>
            <a:r>
              <a:rPr lang="en-IN" sz="2000" b="1" dirty="0"/>
              <a:t>STYLE COMPATIBILITY </a:t>
            </a:r>
            <a:r>
              <a:rPr lang="en-IN" sz="2000" dirty="0"/>
              <a:t>in relation to Real-World Surroundings</a:t>
            </a: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AE42E2-2C9D-B14F-87D2-AFABD4DA1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7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E5A43F-A912-9149-93B8-6718BB85504D}"/>
              </a:ext>
            </a:extLst>
          </p:cNvPr>
          <p:cNvSpPr txBox="1"/>
          <p:nvPr/>
        </p:nvSpPr>
        <p:spPr>
          <a:xfrm>
            <a:off x="304721" y="1014889"/>
            <a:ext cx="74590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Adobe Clean Light" panose="020B0303020404020204" pitchFamily="34" charset="0"/>
              </a:rPr>
              <a:t>Step 4: </a:t>
            </a:r>
            <a:r>
              <a:rPr lang="en-IN" sz="2000" b="1" dirty="0">
                <a:latin typeface="Adobe Clean Light" panose="020B0303020404020204" pitchFamily="34" charset="0"/>
              </a:rPr>
              <a:t>Finding the Best matching 3D model of an identified 2D object</a:t>
            </a:r>
          </a:p>
        </p:txBody>
      </p:sp>
      <p:pic>
        <p:nvPicPr>
          <p:cNvPr id="6" name="Picture 2" descr="https://lh6.googleusercontent.com/rPuxPR-GHlH19F-RQETvZlFy6MWl_SPFWMih_uSc8xpTr9WdCxRwcztUydHb2REbyeh9772KeCwNFMTujRKb5t4gU93aIkiqvwAWJUzF7w8KYYAmwkzB3xjhetafMzZBkQhANpU4">
            <a:extLst>
              <a:ext uri="{FF2B5EF4-FFF2-40B4-BE49-F238E27FC236}">
                <a16:creationId xmlns:a16="http://schemas.microsoft.com/office/drawing/2014/main" id="{1368BCAF-96BC-3A48-9C0E-9047DB02C9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6237" y="1548656"/>
            <a:ext cx="6001962" cy="3576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B17A773-D9DC-1047-8B1B-EE768DBE3898}"/>
              </a:ext>
            </a:extLst>
          </p:cNvPr>
          <p:cNvSpPr txBox="1"/>
          <p:nvPr/>
        </p:nvSpPr>
        <p:spPr>
          <a:xfrm>
            <a:off x="3814487" y="5124778"/>
            <a:ext cx="4025461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latin typeface="Adobe Clean Light" panose="020B0303020404020204" pitchFamily="34" charset="0"/>
              </a:rPr>
              <a:t>Best matching 3D model of the identified object </a:t>
            </a:r>
          </a:p>
          <a:p>
            <a:br>
              <a:rPr lang="en-IN" dirty="0"/>
            </a:b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A31B6EE-C0C8-4343-B7FE-411A83A1939E}"/>
              </a:ext>
            </a:extLst>
          </p:cNvPr>
          <p:cNvSpPr/>
          <p:nvPr/>
        </p:nvSpPr>
        <p:spPr>
          <a:xfrm>
            <a:off x="304720" y="5743444"/>
            <a:ext cx="11579384" cy="12798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1100"/>
              </a:spcAft>
            </a:pPr>
            <a:r>
              <a:rPr lang="en-IN" sz="1600" b="1" dirty="0">
                <a:solidFill>
                  <a:srgbClr val="000000"/>
                </a:solidFill>
                <a:latin typeface="Adobe Clean Light" panose="020B0303020404020204" pitchFamily="34" charset="0"/>
              </a:rPr>
              <a:t>Reference: </a:t>
            </a:r>
            <a:r>
              <a:rPr lang="en-IN" sz="1600" dirty="0">
                <a:solidFill>
                  <a:srgbClr val="000000"/>
                </a:solidFill>
                <a:latin typeface="Adobe Clean Light" panose="020B0303020404020204" pitchFamily="34" charset="0"/>
              </a:rPr>
              <a:t>M. </a:t>
            </a:r>
            <a:r>
              <a:rPr lang="en-IN" sz="1600" dirty="0" err="1">
                <a:solidFill>
                  <a:srgbClr val="000000"/>
                </a:solidFill>
                <a:latin typeface="Adobe Clean Light" panose="020B0303020404020204" pitchFamily="34" charset="0"/>
              </a:rPr>
              <a:t>Aubry</a:t>
            </a:r>
            <a:r>
              <a:rPr lang="en-IN" sz="1600" dirty="0">
                <a:solidFill>
                  <a:srgbClr val="000000"/>
                </a:solidFill>
                <a:latin typeface="Adobe Clean Light" panose="020B0303020404020204" pitchFamily="34" charset="0"/>
              </a:rPr>
              <a:t>, D. </a:t>
            </a:r>
            <a:r>
              <a:rPr lang="en-IN" sz="1600" dirty="0" err="1">
                <a:solidFill>
                  <a:srgbClr val="000000"/>
                </a:solidFill>
                <a:latin typeface="Adobe Clean Light" panose="020B0303020404020204" pitchFamily="34" charset="0"/>
              </a:rPr>
              <a:t>Maturana</a:t>
            </a:r>
            <a:r>
              <a:rPr lang="en-IN" sz="1600" dirty="0">
                <a:solidFill>
                  <a:srgbClr val="000000"/>
                </a:solidFill>
                <a:latin typeface="Adobe Clean Light" panose="020B0303020404020204" pitchFamily="34" charset="0"/>
              </a:rPr>
              <a:t>, A. </a:t>
            </a:r>
            <a:r>
              <a:rPr lang="en-IN" sz="1600" dirty="0" err="1">
                <a:solidFill>
                  <a:srgbClr val="000000"/>
                </a:solidFill>
                <a:latin typeface="Adobe Clean Light" panose="020B0303020404020204" pitchFamily="34" charset="0"/>
              </a:rPr>
              <a:t>Efros</a:t>
            </a:r>
            <a:r>
              <a:rPr lang="en-IN" sz="1600" dirty="0">
                <a:solidFill>
                  <a:srgbClr val="000000"/>
                </a:solidFill>
                <a:latin typeface="Adobe Clean Light" panose="020B0303020404020204" pitchFamily="34" charset="0"/>
              </a:rPr>
              <a:t>, B. Russell and J. </a:t>
            </a:r>
            <a:r>
              <a:rPr lang="en-IN" sz="1600" dirty="0" err="1">
                <a:solidFill>
                  <a:srgbClr val="000000"/>
                </a:solidFill>
                <a:latin typeface="Adobe Clean Light" panose="020B0303020404020204" pitchFamily="34" charset="0"/>
              </a:rPr>
              <a:t>Sivic</a:t>
            </a:r>
            <a:r>
              <a:rPr lang="en-IN" sz="1600" dirty="0">
                <a:solidFill>
                  <a:srgbClr val="000000"/>
                </a:solidFill>
                <a:latin typeface="Adobe Clean Light" panose="020B0303020404020204" pitchFamily="34" charset="0"/>
              </a:rPr>
              <a:t>. “Seeing 3D chairs: exemplar part-based 2D-3D alignment using a large dataset of CAD models”. CVPR, 2014. </a:t>
            </a:r>
            <a:endParaRPr lang="en-IN" sz="1600" dirty="0">
              <a:latin typeface="Adobe Clean Light" panose="020B0303020404020204" pitchFamily="34" charset="0"/>
            </a:endParaRPr>
          </a:p>
          <a:p>
            <a:br>
              <a:rPr lang="en-IN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84706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699557-F855-6544-988C-475CCEBDA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b="1" dirty="0"/>
              <a:t>PART I </a:t>
            </a:r>
            <a:r>
              <a:rPr lang="en-US" sz="2000" dirty="0"/>
              <a:t>- </a:t>
            </a:r>
            <a:r>
              <a:rPr lang="en-IN" sz="2000" dirty="0"/>
              <a:t>Recommending Products Based on </a:t>
            </a:r>
            <a:r>
              <a:rPr lang="en-IN" sz="2000" b="1" dirty="0"/>
              <a:t>STYLE COMPATIBILITY </a:t>
            </a:r>
            <a:r>
              <a:rPr lang="en-IN" sz="2000" dirty="0"/>
              <a:t>in relation to Real-World Surroundings</a:t>
            </a: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AE42E2-2C9D-B14F-87D2-AFABD4DA1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8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A5B5EC-C8B2-A641-A759-222084F50840}"/>
              </a:ext>
            </a:extLst>
          </p:cNvPr>
          <p:cNvSpPr txBox="1"/>
          <p:nvPr/>
        </p:nvSpPr>
        <p:spPr>
          <a:xfrm>
            <a:off x="304721" y="1014889"/>
            <a:ext cx="29065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Adobe Clean Light" panose="020B0303020404020204" pitchFamily="34" charset="0"/>
              </a:rPr>
              <a:t>Step 5: </a:t>
            </a:r>
            <a:r>
              <a:rPr lang="en-IN" sz="2000" b="1" dirty="0">
                <a:solidFill>
                  <a:schemeClr val="accent4"/>
                </a:solidFill>
                <a:latin typeface="Adobe Clean Light" panose="020B0303020404020204" pitchFamily="34" charset="0"/>
              </a:rPr>
              <a:t>Style Compatibility</a:t>
            </a:r>
            <a:endParaRPr lang="en-US" sz="2000" b="1" dirty="0">
              <a:solidFill>
                <a:schemeClr val="accent4"/>
              </a:solidFill>
              <a:latin typeface="Adobe Clean Light" panose="020B0303020404020204" pitchFamily="34" charset="0"/>
            </a:endParaRPr>
          </a:p>
        </p:txBody>
      </p:sp>
      <p:pic>
        <p:nvPicPr>
          <p:cNvPr id="6" name="Picture 2" descr="https://lh4.googleusercontent.com/2BN8K-H96zMb7zaU3J-tDiAM0puUDBt5vZ0DoczWgW1Zo4U-jsZwWM-EyrqulUZXrtbjkj156QvTsJYADElCDVeBTJIxfi18dSmUTlFnJkb2XnHTPfuoDK_KjcAohjqweKFr6lSD">
            <a:extLst>
              <a:ext uri="{FF2B5EF4-FFF2-40B4-BE49-F238E27FC236}">
                <a16:creationId xmlns:a16="http://schemas.microsoft.com/office/drawing/2014/main" id="{24FE5280-49CB-9846-AD85-9EF4097E69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44" r="35466" b="64444"/>
          <a:stretch/>
        </p:blipFill>
        <p:spPr bwMode="auto">
          <a:xfrm>
            <a:off x="3993674" y="2268608"/>
            <a:ext cx="7645876" cy="1792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8BFF6A3-E95F-1E44-AB31-7E2840C31B48}"/>
              </a:ext>
            </a:extLst>
          </p:cNvPr>
          <p:cNvSpPr/>
          <p:nvPr/>
        </p:nvSpPr>
        <p:spPr>
          <a:xfrm>
            <a:off x="3047999" y="4560626"/>
            <a:ext cx="6092825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IN" sz="1400" dirty="0">
                <a:solidFill>
                  <a:srgbClr val="000000"/>
                </a:solidFill>
                <a:latin typeface="Adobe Clean Light" panose="020B0303020404020204" pitchFamily="34" charset="0"/>
              </a:rPr>
              <a:t>Candidates based on style compatibility with the identified object in the Viewpoint</a:t>
            </a:r>
            <a:endParaRPr lang="en-US" sz="1400" dirty="0">
              <a:latin typeface="Adobe Clean Light" panose="020B0303020404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DC22902-5330-1442-B960-02B88923C2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4450" y="2222354"/>
            <a:ext cx="1257300" cy="206197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A06D114-6DCC-844D-B963-64CE681957FA}"/>
              </a:ext>
            </a:extLst>
          </p:cNvPr>
          <p:cNvSpPr/>
          <p:nvPr/>
        </p:nvSpPr>
        <p:spPr>
          <a:xfrm>
            <a:off x="3326924" y="3141968"/>
            <a:ext cx="34290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1BFD010-4D1D-074D-A2DA-A59AA617C55B}"/>
              </a:ext>
            </a:extLst>
          </p:cNvPr>
          <p:cNvSpPr/>
          <p:nvPr/>
        </p:nvSpPr>
        <p:spPr>
          <a:xfrm>
            <a:off x="304721" y="5675758"/>
            <a:ext cx="1157938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600" b="1" dirty="0">
                <a:solidFill>
                  <a:srgbClr val="000000"/>
                </a:solidFill>
                <a:latin typeface="Adobe Clean Light" panose="020B0303020404020204" pitchFamily="34" charset="0"/>
              </a:rPr>
              <a:t>Reference: </a:t>
            </a:r>
            <a:r>
              <a:rPr lang="en-IN" sz="1600" dirty="0" err="1">
                <a:solidFill>
                  <a:srgbClr val="000000"/>
                </a:solidFill>
                <a:latin typeface="Adobe Clean Light" panose="020B0303020404020204" pitchFamily="34" charset="0"/>
              </a:rPr>
              <a:t>Tianqiang</a:t>
            </a:r>
            <a:r>
              <a:rPr lang="en-IN" sz="1600" dirty="0">
                <a:solidFill>
                  <a:srgbClr val="000000"/>
                </a:solidFill>
                <a:latin typeface="Adobe Clean Light" panose="020B0303020404020204" pitchFamily="34" charset="0"/>
              </a:rPr>
              <a:t> Liu, Aaron </a:t>
            </a:r>
            <a:r>
              <a:rPr lang="en-IN" sz="1600" dirty="0" err="1">
                <a:solidFill>
                  <a:srgbClr val="000000"/>
                </a:solidFill>
                <a:latin typeface="Adobe Clean Light" panose="020B0303020404020204" pitchFamily="34" charset="0"/>
              </a:rPr>
              <a:t>Hertzmann</a:t>
            </a:r>
            <a:r>
              <a:rPr lang="en-IN" sz="1600" dirty="0">
                <a:solidFill>
                  <a:srgbClr val="000000"/>
                </a:solidFill>
                <a:latin typeface="Adobe Clean Light" panose="020B0303020404020204" pitchFamily="34" charset="0"/>
              </a:rPr>
              <a:t>, Wilmot Li and Thomas Funkhouser. “Style Compatibility for 3D Furniture Models”. ACM Transactions on Graphics, August 2015.</a:t>
            </a:r>
            <a:endParaRPr lang="en-US" sz="1600" dirty="0">
              <a:latin typeface="Adobe Clean Light" panose="020B03030204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47431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699557-F855-6544-988C-475CCEBDA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b="1" dirty="0"/>
              <a:t>PART I </a:t>
            </a:r>
            <a:r>
              <a:rPr lang="en-US" sz="2000" dirty="0"/>
              <a:t>- </a:t>
            </a:r>
            <a:r>
              <a:rPr lang="en-IN" sz="2000" dirty="0"/>
              <a:t>Recommending Products Based on </a:t>
            </a:r>
            <a:r>
              <a:rPr lang="en-IN" sz="2000" b="1" dirty="0"/>
              <a:t>STYLE COMPATIBILITY </a:t>
            </a:r>
            <a:r>
              <a:rPr lang="en-IN" sz="2000" dirty="0"/>
              <a:t>in relation to Real-World Surroundings</a:t>
            </a: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AE42E2-2C9D-B14F-87D2-AFABD4DA1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9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5EFAB9F-7538-B541-81EA-D9964505B54A}"/>
              </a:ext>
            </a:extLst>
          </p:cNvPr>
          <p:cNvSpPr txBox="1"/>
          <p:nvPr/>
        </p:nvSpPr>
        <p:spPr>
          <a:xfrm>
            <a:off x="304721" y="1014889"/>
            <a:ext cx="102338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Adobe Clean Light" panose="020B0303020404020204" pitchFamily="34" charset="0"/>
              </a:rPr>
              <a:t>Step 6: </a:t>
            </a:r>
            <a:r>
              <a:rPr lang="en-IN" sz="2000" b="1" dirty="0">
                <a:latin typeface="Adobe Clean Light" panose="020B0303020404020204" pitchFamily="34" charset="0"/>
              </a:rPr>
              <a:t>Embedding Candidates in the Viewpoint and </a:t>
            </a:r>
            <a:r>
              <a:rPr lang="en-IN" sz="2000" b="1" dirty="0" err="1">
                <a:latin typeface="Adobe Clean Light" panose="020B0303020404020204" pitchFamily="34" charset="0"/>
              </a:rPr>
              <a:t>Color</a:t>
            </a:r>
            <a:r>
              <a:rPr lang="en-IN" sz="2000" b="1" dirty="0">
                <a:latin typeface="Adobe Clean Light" panose="020B0303020404020204" pitchFamily="34" charset="0"/>
              </a:rPr>
              <a:t> Compatibility based Texture Selection</a:t>
            </a:r>
            <a:endParaRPr lang="en-US" sz="2000" b="1" dirty="0">
              <a:latin typeface="Adobe Clean Light" panose="020B0303020404020204" pitchFamily="34" charset="0"/>
            </a:endParaRPr>
          </a:p>
        </p:txBody>
      </p:sp>
      <p:pic>
        <p:nvPicPr>
          <p:cNvPr id="13" name="Picture 2" descr="https://lh5.googleusercontent.com/RIw849KOefwP3jHJKjCQVgELo7rU_GtbOmwzIdunNx3g-SJdpleJAhYeRTuomW4sY21_VkVrPrnsYcVLsChBLzpse5XnMweAXZtDIVh5hlPPld3bEW-LsmMDob_wwJh5tSx6nNC7">
            <a:extLst>
              <a:ext uri="{FF2B5EF4-FFF2-40B4-BE49-F238E27FC236}">
                <a16:creationId xmlns:a16="http://schemas.microsoft.com/office/drawing/2014/main" id="{095688DF-0876-1C46-96C2-7CA40EAF41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598" y="1726784"/>
            <a:ext cx="3409949" cy="2574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https://lh5.googleusercontent.com/3fwmL-Hf_OSVT0vzoBz30DPsLBMhfwVtLjE0OFfbq2knhC6r-IIVsN5vmbvsbj4cl712NhOFeG6ML2SOq8gtGc9yG-H3B0FOZi7uLad9-rRm99XdL93fAehK2yR-SqXj6cTBF9X_">
            <a:extLst>
              <a:ext uri="{FF2B5EF4-FFF2-40B4-BE49-F238E27FC236}">
                <a16:creationId xmlns:a16="http://schemas.microsoft.com/office/drawing/2014/main" id="{D1516869-4452-544B-A4F5-B2617EBDE0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0523" y="1726784"/>
            <a:ext cx="3411578" cy="2572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 descr="https://lh3.googleusercontent.com/171iGDW_JhWM6i1h3Q2eU66p5aEMj8qZGD2xAncAjmSBiMOFfBpf28DUDn1vbkC2ZKNU8sEHExJR77B_aKpRNst86CPdaj4tYqgx1OcOy6s8L-Mp6-7QZE1VYgRKt8n37fGCRwTp">
            <a:extLst>
              <a:ext uri="{FF2B5EF4-FFF2-40B4-BE49-F238E27FC236}">
                <a16:creationId xmlns:a16="http://schemas.microsoft.com/office/drawing/2014/main" id="{6868504A-4EFE-2445-995A-4C35F7E526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9077" y="1726784"/>
            <a:ext cx="3398207" cy="2574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B3F39D4-81F8-B34B-BFBB-1315D151928D}"/>
              </a:ext>
            </a:extLst>
          </p:cNvPr>
          <p:cNvSpPr txBox="1"/>
          <p:nvPr/>
        </p:nvSpPr>
        <p:spPr>
          <a:xfrm>
            <a:off x="1097824" y="4611420"/>
            <a:ext cx="99931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latin typeface="Adobe Clean Light" panose="020B0303020404020204" pitchFamily="34" charset="0"/>
              </a:rPr>
              <a:t>Candidates embedded in the Viewpoint at the location and orientation of the initial augmented object. </a:t>
            </a:r>
          </a:p>
          <a:p>
            <a:pPr algn="ctr"/>
            <a:r>
              <a:rPr lang="en-IN" dirty="0">
                <a:latin typeface="Adobe Clean Light" panose="020B0303020404020204" pitchFamily="34" charset="0"/>
              </a:rPr>
              <a:t>Product Texture Selection based on </a:t>
            </a:r>
            <a:r>
              <a:rPr lang="en-IN" dirty="0" err="1">
                <a:latin typeface="Adobe Clean Light" panose="020B0303020404020204" pitchFamily="34" charset="0"/>
              </a:rPr>
              <a:t>Color</a:t>
            </a:r>
            <a:r>
              <a:rPr lang="en-IN" dirty="0">
                <a:latin typeface="Adobe Clean Light" panose="020B0303020404020204" pitchFamily="34" charset="0"/>
              </a:rPr>
              <a:t> Compatibility with the Viewpoint.</a:t>
            </a:r>
          </a:p>
          <a:p>
            <a:br>
              <a:rPr lang="en-IN" dirty="0"/>
            </a:br>
            <a:endParaRPr lang="en-US" dirty="0"/>
          </a:p>
        </p:txBody>
      </p:sp>
      <p:sp>
        <p:nvSpPr>
          <p:cNvPr id="17" name="TextBox 12">
            <a:extLst>
              <a:ext uri="{FF2B5EF4-FFF2-40B4-BE49-F238E27FC236}">
                <a16:creationId xmlns:a16="http://schemas.microsoft.com/office/drawing/2014/main" id="{5054689C-5BF5-1947-834A-E414D7C9A1AA}"/>
              </a:ext>
            </a:extLst>
          </p:cNvPr>
          <p:cNvSpPr txBox="1"/>
          <p:nvPr/>
        </p:nvSpPr>
        <p:spPr>
          <a:xfrm>
            <a:off x="304721" y="5819782"/>
            <a:ext cx="115544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600" b="1" dirty="0">
                <a:solidFill>
                  <a:srgbClr val="000000"/>
                </a:solidFill>
                <a:latin typeface="Adobe Clean Light" panose="020B0303020404020204" pitchFamily="34" charset="0"/>
              </a:rPr>
              <a:t>Reference: </a:t>
            </a:r>
            <a:r>
              <a:rPr lang="en-US" sz="1600" dirty="0">
                <a:latin typeface="Adobe Clean Light" panose="020B0303020404020204" pitchFamily="34" charset="0"/>
              </a:rPr>
              <a:t>Peter O'Donovan, </a:t>
            </a:r>
            <a:r>
              <a:rPr lang="en-US" sz="1600" dirty="0" err="1">
                <a:latin typeface="Adobe Clean Light" panose="020B0303020404020204" pitchFamily="34" charset="0"/>
              </a:rPr>
              <a:t>Aseem</a:t>
            </a:r>
            <a:r>
              <a:rPr lang="en-US" sz="1600" dirty="0">
                <a:latin typeface="Adobe Clean Light" panose="020B0303020404020204" pitchFamily="34" charset="0"/>
              </a:rPr>
              <a:t> </a:t>
            </a:r>
            <a:r>
              <a:rPr lang="en-US" sz="1600" dirty="0" err="1">
                <a:latin typeface="Adobe Clean Light" panose="020B0303020404020204" pitchFamily="34" charset="0"/>
              </a:rPr>
              <a:t>Agarwala</a:t>
            </a:r>
            <a:r>
              <a:rPr lang="en-US" sz="1600" dirty="0">
                <a:latin typeface="Adobe Clean Light" panose="020B0303020404020204" pitchFamily="34" charset="0"/>
              </a:rPr>
              <a:t>, Aaron </a:t>
            </a:r>
            <a:r>
              <a:rPr lang="en-US" sz="1600" dirty="0" err="1">
                <a:latin typeface="Adobe Clean Light" panose="020B0303020404020204" pitchFamily="34" charset="0"/>
              </a:rPr>
              <a:t>Hertzmann</a:t>
            </a:r>
            <a:r>
              <a:rPr lang="en-US" sz="1600" dirty="0">
                <a:latin typeface="Adobe Clean Light" panose="020B0303020404020204" pitchFamily="34" charset="0"/>
              </a:rPr>
              <a:t>, ”</a:t>
            </a:r>
            <a:r>
              <a:rPr lang="en-US" sz="1600" i="1" dirty="0">
                <a:latin typeface="Adobe Clean Light" panose="020B0303020404020204" pitchFamily="34" charset="0"/>
              </a:rPr>
              <a:t>Color Compatibility From Large Datasets</a:t>
            </a:r>
            <a:r>
              <a:rPr lang="en-US" sz="1600" b="1" i="1" dirty="0">
                <a:latin typeface="Adobe Clean Light" panose="020B0303020404020204" pitchFamily="34" charset="0"/>
              </a:rPr>
              <a:t>”</a:t>
            </a:r>
            <a:r>
              <a:rPr lang="en-US" sz="1600" dirty="0">
                <a:latin typeface="Adobe Clean Light" panose="020B0303020404020204" pitchFamily="34" charset="0"/>
              </a:rPr>
              <a:t> , ACM Transactions on Graphics, 2011, 30, 43, (Proc. SIGGRAPH).</a:t>
            </a:r>
          </a:p>
        </p:txBody>
      </p:sp>
    </p:spTree>
    <p:extLst>
      <p:ext uri="{BB962C8B-B14F-4D97-AF65-F5344CB8AC3E}">
        <p14:creationId xmlns:p14="http://schemas.microsoft.com/office/powerpoint/2010/main" val="195783212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10"/>
  <p:tag name="MMPROD_UIDATA" val="&lt;database version=&quot;10.0&quot;&gt;&lt;object type=&quot;1&quot; unique_id=&quot;10001&quot;&gt;&lt;object type=&quot;8&quot; unique_id=&quot;717709&quot;&gt;&lt;/object&gt;&lt;object type=&quot;2&quot; unique_id=&quot;717710&quot;&gt;&lt;object type=&quot;3&quot; unique_id=&quot;717712&quot;&gt;&lt;property id=&quot;20148&quot; value=&quot;5&quot;/&gt;&lt;property id=&quot;20300&quot; value=&quot;Slide 10 - &amp;quot;Section Divider&amp;quot;&quot;/&gt;&lt;property id=&quot;20307&quot; value=&quot;274&quot;/&gt;&lt;/object&gt;&lt;object type=&quot;3&quot; unique_id=&quot;717778&quot;&gt;&lt;property id=&quot;20148&quot; value=&quot;5&quot;/&gt;&lt;property id=&quot;20300&quot; value=&quot;Slide 1 - &amp;quot;Title Slide&amp;quot;&quot;/&gt;&lt;property id=&quot;20307&quot; value=&quot;273&quot;/&gt;&lt;/object&gt;&lt;object type=&quot;3&quot; unique_id=&quot;717779&quot;&gt;&lt;property id=&quot;20148&quot; value=&quot;5&quot;/&gt;&lt;property id=&quot;20300&quot; value=&quot;Slide 20&quot;/&gt;&lt;property id=&quot;20307&quot; value=&quot;278&quot;/&gt;&lt;/object&gt;&lt;object type=&quot;3&quot; unique_id=&quot;717900&quot;&gt;&lt;property id=&quot;20148&quot; value=&quot;5&quot;/&gt;&lt;property id=&quot;20300&quot; value=&quot;Slide 11 - &amp;quot;White Content Slide – Graphic Footer &amp;amp; Header&amp;quot;&quot;/&gt;&lt;property id=&quot;20307&quot; value=&quot;279&quot;/&gt;&lt;/object&gt;&lt;object type=&quot;3&quot; unique_id=&quot;717901&quot;&gt;&lt;property id=&quot;20148&quot; value=&quot;5&quot;/&gt;&lt;property id=&quot;20300&quot; value=&quot;Slide 18 - &amp;quot;Black Content Slide – Graphic Footer&amp;quot;&quot;/&gt;&lt;property id=&quot;20307&quot; value=&quot;283&quot;/&gt;&lt;/object&gt;&lt;object type=&quot;3&quot; unique_id=&quot;717902&quot;&gt;&lt;property id=&quot;20148&quot; value=&quot;5&quot;/&gt;&lt;property id=&quot;20300&quot; value=&quot;Slide 17 - &amp;quot;Black Content Slide – Graphic Footer &amp;amp; Header&amp;quot;&quot;/&gt;&lt;property id=&quot;20307&quot; value=&quot;284&quot;/&gt;&lt;/object&gt;&lt;object type=&quot;3&quot; unique_id=&quot;1709896&quot;&gt;&lt;property id=&quot;20148&quot; value=&quot;5&quot;/&gt;&lt;property id=&quot;20300&quot; value=&quot;Slide 2 - &amp;quot;Additional templates and more resources&amp;quot;&quot;/&gt;&lt;property id=&quot;20307&quot; value=&quot;292&quot;/&gt;&lt;/object&gt;&lt;object type=&quot;3&quot; unique_id=&quot;1709897&quot;&gt;&lt;property id=&quot;20148&quot; value=&quot;5&quot;/&gt;&lt;property id=&quot;20300&quot; value=&quot;Slide 3 - &amp;quot;How to save this as a template within PowerPoint&amp;quot;&quot;/&gt;&lt;property id=&quot;20307&quot; value=&quot;293&quot;/&gt;&lt;/object&gt;&lt;object type=&quot;3&quot; unique_id=&quot;1709898&quot;&gt;&lt;property id=&quot;20148&quot; value=&quot;5&quot;/&gt;&lt;property id=&quot;20300&quot; value=&quot;Slide 5 - &amp;quot;Using Footers and Page Numbers&amp;quot;&quot;/&gt;&lt;property id=&quot;20307&quot; value=&quot;294&quot;/&gt;&lt;/object&gt;&lt;object type=&quot;3&quot; unique_id=&quot;1709899&quot;&gt;&lt;property id=&quot;20148&quot; value=&quot;5&quot;/&gt;&lt;property id=&quot;20300&quot; value=&quot;Slide 12 - &amp;quot;White Content Slide – Graphic Footer&amp;quot;&quot;/&gt;&lt;property id=&quot;20307&quot; value=&quot;287&quot;/&gt;&lt;/object&gt;&lt;object type=&quot;3&quot; unique_id=&quot;1709900&quot;&gt;&lt;property id=&quot;20148&quot; value=&quot;5&quot;/&gt;&lt;property id=&quot;20300&quot; value=&quot;Slide 13 - &amp;quot;White Content Slide – No Graphic&amp;quot;&quot;/&gt;&lt;property id=&quot;20307&quot; value=&quot;288&quot;/&gt;&lt;/object&gt;&lt;object type=&quot;3&quot; unique_id=&quot;1709901&quot;&gt;&lt;property id=&quot;20148&quot; value=&quot;5&quot;/&gt;&lt;property id=&quot;20300&quot; value=&quot;Slide 14 - &amp;quot;Gray Content Slide – Graphic Footer &amp;amp; Header&amp;quot;&quot;/&gt;&lt;property id=&quot;20307&quot; value=&quot;289&quot;/&gt;&lt;/object&gt;&lt;object type=&quot;3&quot; unique_id=&quot;1709902&quot;&gt;&lt;property id=&quot;20148&quot; value=&quot;5&quot;/&gt;&lt;property id=&quot;20300&quot; value=&quot;Slide 15 - &amp;quot;Gray Content Slide – Graphic Footer&amp;quot;&quot;/&gt;&lt;property id=&quot;20307&quot; value=&quot;290&quot;/&gt;&lt;/object&gt;&lt;object type=&quot;3&quot; unique_id=&quot;1709903&quot;&gt;&lt;property id=&quot;20148&quot; value=&quot;5&quot;/&gt;&lt;property id=&quot;20300&quot; value=&quot;Slide 16 - &amp;quot;Gray Content Slide – No Graphic&amp;quot;&quot;/&gt;&lt;property id=&quot;20307&quot; value=&quot;291&quot;/&gt;&lt;/object&gt;&lt;object type=&quot;3&quot; unique_id=&quot;1709904&quot;&gt;&lt;property id=&quot;20148&quot; value=&quot;5&quot;/&gt;&lt;property id=&quot;20300&quot; value=&quot;Slide 19 - &amp;quot;Black Content Slide – No Graphic&amp;quot;&quot;/&gt;&lt;property id=&quot;20307&quot; value=&quot;286&quot;/&gt;&lt;/object&gt;&lt;object type=&quot;3&quot; unique_id=&quot;1709905&quot;&gt;&lt;property id=&quot;20148&quot; value=&quot;5&quot;/&gt;&lt;property id=&quot;20300&quot; value=&quot;Slide 21&quot;/&gt;&lt;property id=&quot;20307&quot; value=&quot;285&quot;/&gt;&lt;/object&gt;&lt;object type=&quot;3&quot; unique_id=&quot;1710038&quot;&gt;&lt;property id=&quot;20148&quot; value=&quot;5&quot;/&gt;&lt;property id=&quot;20300&quot; value=&quot;Slide 4 - &amp;quot;Slide layouts&amp;quot;&quot;/&gt;&lt;property id=&quot;20307&quot; value=&quot;298&quot;/&gt;&lt;/object&gt;&lt;object type=&quot;3&quot; unique_id=&quot;1710039&quot;&gt;&lt;property id=&quot;20148&quot; value=&quot;5&quot;/&gt;&lt;property id=&quot;20300&quot; value=&quot;Slide 6 - &amp;quot;Converting old presentations to this template&amp;quot;&quot;/&gt;&lt;property id=&quot;20307&quot; value=&quot;295&quot;/&gt;&lt;/object&gt;&lt;object type=&quot;3&quot; unique_id=&quot;1710040&quot;&gt;&lt;property id=&quot;20148&quot; value=&quot;5&quot;/&gt;&lt;property id=&quot;20300&quot; value=&quot;Slide 7 - &amp;quot;Bar charts&amp;quot;&quot;/&gt;&lt;property id=&quot;20307&quot; value=&quot;296&quot;/&gt;&lt;/object&gt;&lt;object type=&quot;3&quot; unique_id=&quot;1710041&quot;&gt;&lt;property id=&quot;20148&quot; value=&quot;5&quot;/&gt;&lt;property id=&quot;20300&quot; value=&quot;Slide 8 - &amp;quot;Pie charts&amp;quot;&quot;/&gt;&lt;property id=&quot;20307&quot; value=&quot;297&quot;/&gt;&lt;/object&gt;&lt;object type=&quot;3&quot; unique_id=&quot;1710042&quot;&gt;&lt;property id=&quot;20148&quot; value=&quot;5&quot;/&gt;&lt;property id=&quot;20300&quot; value=&quot;Slide 9 - &amp;quot;Color palette&amp;quot;&quot;/&gt;&lt;property id=&quot;20307&quot; value=&quot;299&quot;/&gt;&lt;/object&gt;&lt;/object&gt;&lt;/object&gt;&lt;/database&gt;"/>
  <p:tag name="SECTOMILLISECCONVERTED" val="1"/>
</p:tagLst>
</file>

<file path=ppt/theme/theme1.xml><?xml version="1.0" encoding="utf-8"?>
<a:theme xmlns:a="http://schemas.openxmlformats.org/drawingml/2006/main" name="Adobe Master - S&amp;W - 2018">
  <a:themeElements>
    <a:clrScheme name="Adobe 2009">
      <a:dk1>
        <a:srgbClr val="000000"/>
      </a:dk1>
      <a:lt1>
        <a:sysClr val="window" lastClr="FFFFFF"/>
      </a:lt1>
      <a:dk2>
        <a:srgbClr val="6B737B"/>
      </a:dk2>
      <a:lt2>
        <a:srgbClr val="DADDE0"/>
      </a:lt2>
      <a:accent1>
        <a:srgbClr val="C1D82F"/>
      </a:accent1>
      <a:accent2>
        <a:srgbClr val="00A4E4"/>
      </a:accent2>
      <a:accent3>
        <a:srgbClr val="8348B5"/>
      </a:accent3>
      <a:accent4>
        <a:srgbClr val="FBB034"/>
      </a:accent4>
      <a:accent5>
        <a:srgbClr val="FFDD00"/>
      </a:accent5>
      <a:accent6>
        <a:srgbClr val="FF0000"/>
      </a:accent6>
      <a:hlink>
        <a:srgbClr val="000000"/>
      </a:hlink>
      <a:folHlink>
        <a:srgbClr val="3F3F3F"/>
      </a:folHlink>
    </a:clrScheme>
    <a:fontScheme name="Adobe Clean 2009">
      <a:majorFont>
        <a:latin typeface="Adobe Clean"/>
        <a:ea typeface=""/>
        <a:cs typeface=""/>
      </a:majorFont>
      <a:minorFont>
        <a:latin typeface="Adobe Clean"/>
        <a:ea typeface=""/>
        <a:cs typeface=""/>
      </a:minorFont>
    </a:fontScheme>
    <a:fmtScheme name="Trek">
      <a:fillStyleLst>
        <a:solidFill>
          <a:schemeClr val="phClr"/>
        </a:solidFill>
        <a:gradFill rotWithShape="1">
          <a:gsLst>
            <a:gs pos="0">
              <a:schemeClr val="phClr">
                <a:tint val="30000"/>
                <a:satMod val="250000"/>
              </a:schemeClr>
            </a:gs>
            <a:gs pos="72000">
              <a:schemeClr val="phClr">
                <a:tint val="75000"/>
                <a:satMod val="210000"/>
              </a:schemeClr>
            </a:gs>
            <a:gs pos="100000">
              <a:schemeClr val="phClr">
                <a:tint val="85000"/>
                <a:satMod val="21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5000"/>
                <a:shade val="85000"/>
                <a:satMod val="230000"/>
              </a:schemeClr>
            </a:gs>
            <a:gs pos="25000">
              <a:schemeClr val="phClr">
                <a:tint val="90000"/>
                <a:shade val="70000"/>
                <a:satMod val="220000"/>
              </a:schemeClr>
            </a:gs>
            <a:gs pos="50000">
              <a:schemeClr val="phClr">
                <a:tint val="90000"/>
                <a:shade val="58000"/>
                <a:satMod val="225000"/>
              </a:schemeClr>
            </a:gs>
            <a:gs pos="65000">
              <a:schemeClr val="phClr">
                <a:tint val="90000"/>
                <a:shade val="58000"/>
                <a:satMod val="225000"/>
              </a:schemeClr>
            </a:gs>
            <a:gs pos="80000">
              <a:schemeClr val="phClr">
                <a:tint val="90000"/>
                <a:shade val="69000"/>
                <a:satMod val="220000"/>
              </a:schemeClr>
            </a:gs>
            <a:gs pos="100000">
              <a:schemeClr val="phClr">
                <a:tint val="77000"/>
                <a:shade val="80000"/>
                <a:satMod val="230000"/>
              </a:schemeClr>
            </a:gs>
          </a:gsLst>
          <a:lin ang="5400000" scaled="1"/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>
            <a:bevelT w="10000" h="10000"/>
          </a:sp3d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bliqueTopLeft" fov="600000">
              <a:rot lat="0" lon="0" rev="0"/>
            </a:camera>
            <a:lightRig rig="balanced" dir="t">
              <a:rot lat="0" lon="0" rev="19200000"/>
            </a:lightRig>
          </a:scene3d>
          <a:sp3d contourW="12700" prstMaterial="matte">
            <a:bevelT w="60000" h="50800"/>
            <a:contourClr>
              <a:schemeClr val="phClr">
                <a:shade val="60000"/>
                <a:satMod val="11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28352</TotalTime>
  <Words>1087</Words>
  <Application>Microsoft Macintosh PowerPoint</Application>
  <PresentationFormat>Custom</PresentationFormat>
  <Paragraphs>145</Paragraphs>
  <Slides>23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2" baseType="lpstr">
      <vt:lpstr>ＭＳ Ｐゴシック</vt:lpstr>
      <vt:lpstr>Adobe Clean</vt:lpstr>
      <vt:lpstr>Adobe Clean Light</vt:lpstr>
      <vt:lpstr>Arial</vt:lpstr>
      <vt:lpstr>Calibri</vt:lpstr>
      <vt:lpstr>Cambria Math</vt:lpstr>
      <vt:lpstr>Helvetica Light</vt:lpstr>
      <vt:lpstr>Wingdings</vt:lpstr>
      <vt:lpstr>Adobe Master - S&amp;W - 2018</vt:lpstr>
      <vt:lpstr>GENERATING AND PROVIDING AUGMENTED REALITY REPRESENTATIONS OF RECOMMENDED PRODUCTS BASED ON STYLE COMPATIBILITY AND STYLE SIMILARITY IN RELATION TO REAL-WORLD SURROUNDINGS</vt:lpstr>
      <vt:lpstr>Motivation</vt:lpstr>
      <vt:lpstr>Problem Statement</vt:lpstr>
      <vt:lpstr>PART I - Recommending Products Based on STYLE COMPATIBILITY in relation to Real-World Surroundings</vt:lpstr>
      <vt:lpstr>PART I - Recommending Products Based on STYLE COMPATIBILITY in relation to Real-World Surroundings</vt:lpstr>
      <vt:lpstr>PART I - Recommending Products Based on STYLE COMPATIBILITY in relation to Real-World Surroundings</vt:lpstr>
      <vt:lpstr>PART I - Recommending Products Based on STYLE COMPATIBILITY in relation to Real-World Surroundings</vt:lpstr>
      <vt:lpstr>PART I - Recommending Products Based on STYLE COMPATIBILITY in relation to Real-World Surroundings</vt:lpstr>
      <vt:lpstr>PART I - Recommending Products Based on STYLE COMPATIBILITY in relation to Real-World Surroundings</vt:lpstr>
      <vt:lpstr>  PART II - Recommending Products Based on STYLE SIMILARITY in relation to Real-World Surroundings </vt:lpstr>
      <vt:lpstr>  PART II - Recommending Products Based on STYLE SIMILARITY in relation to Real-World Surroundings </vt:lpstr>
      <vt:lpstr>  PART II - Recommending Products Based on STYLE SIMILARITY in relation to Real-World Surroundings </vt:lpstr>
      <vt:lpstr>  PART II - Recommending Products Based on STYLE SIMILARITY in relation to Real-World Surroundings </vt:lpstr>
      <vt:lpstr>  PART II - Recommending Products Based on STYLE SIMILARITY in relation to Real-World Surroundings </vt:lpstr>
      <vt:lpstr>  PART II - Recommending Products Based on STYLE SIMILARITY in relation to Real-World Surroundings </vt:lpstr>
      <vt:lpstr>  PART II - Recommending Products Based on STYLE SIMILARITY in relation to Real-World Surroundings </vt:lpstr>
      <vt:lpstr>  PART II - Recommending Products Based on STYLE SIMILARITY in relation to Real-World Surroundings </vt:lpstr>
      <vt:lpstr>  PART II - Recommending Products Based on STYLE SIMILARITY in relation to Real-World Surroundings </vt:lpstr>
      <vt:lpstr>  PART II - Recommending Products Based on STYLE SIMILARITY in relation to Real-World Surroundings </vt:lpstr>
      <vt:lpstr>  PART II - Recommending Products Based on STYLE SIMILARITY in relation to Real-World Surroundings </vt:lpstr>
      <vt:lpstr>  PART II - Recommending Products Based on STYLE SIMILARITY in relation to Real-World Surroundings </vt:lpstr>
      <vt:lpstr>Conclusion</vt:lpstr>
      <vt:lpstr>PowerPoint Presentation</vt:lpstr>
    </vt:vector>
  </TitlesOfParts>
  <Company>Adobe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Template - Sagmeister and Walsh</dc:title>
  <dc:creator>Wendy Grim</dc:creator>
  <cp:lastModifiedBy>Kumar Ayush</cp:lastModifiedBy>
  <cp:revision>377</cp:revision>
  <dcterms:created xsi:type="dcterms:W3CDTF">2009-08-20T18:55:32Z</dcterms:created>
  <dcterms:modified xsi:type="dcterms:W3CDTF">2018-11-28T14:45:09Z</dcterms:modified>
</cp:coreProperties>
</file>